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61"/>
  </p:handoutMasterIdLst>
  <p:sldIdLst>
    <p:sldId id="259" r:id="rId2"/>
    <p:sldId id="336" r:id="rId3"/>
    <p:sldId id="338" r:id="rId4"/>
    <p:sldId id="280" r:id="rId5"/>
    <p:sldId id="288" r:id="rId6"/>
    <p:sldId id="275" r:id="rId7"/>
    <p:sldId id="276" r:id="rId8"/>
    <p:sldId id="277" r:id="rId9"/>
    <p:sldId id="279" r:id="rId10"/>
    <p:sldId id="260" r:id="rId11"/>
    <p:sldId id="281" r:id="rId12"/>
    <p:sldId id="289" r:id="rId13"/>
    <p:sldId id="286" r:id="rId14"/>
    <p:sldId id="290" r:id="rId15"/>
    <p:sldId id="294" r:id="rId16"/>
    <p:sldId id="282" r:id="rId17"/>
    <p:sldId id="283" r:id="rId18"/>
    <p:sldId id="284" r:id="rId19"/>
    <p:sldId id="285" r:id="rId20"/>
    <p:sldId id="295" r:id="rId21"/>
    <p:sldId id="287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10" r:id="rId35"/>
    <p:sldId id="309" r:id="rId36"/>
    <p:sldId id="312" r:id="rId37"/>
    <p:sldId id="313" r:id="rId38"/>
    <p:sldId id="311" r:id="rId39"/>
    <p:sldId id="314" r:id="rId40"/>
    <p:sldId id="315" r:id="rId41"/>
    <p:sldId id="316" r:id="rId42"/>
    <p:sldId id="317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2" r:id="rId56"/>
    <p:sldId id="333" r:id="rId57"/>
    <p:sldId id="334" r:id="rId58"/>
    <p:sldId id="335" r:id="rId59"/>
    <p:sldId id="339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나눔고딕" panose="020B0600000101010101" charset="-127"/>
      <p:regular r:id="rId66"/>
      <p:bold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B1A"/>
    <a:srgbClr val="0E161F"/>
    <a:srgbClr val="A48179"/>
    <a:srgbClr val="422F32"/>
    <a:srgbClr val="DADADC"/>
    <a:srgbClr val="D9D9DB"/>
    <a:srgbClr val="523F3E"/>
    <a:srgbClr val="EFBF90"/>
    <a:srgbClr val="DA9B00"/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" y="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1" y="2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54485-C3AA-480E-9342-5ABF8128886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FCAECD8-F1C5-4E15-9D47-817DC3886CB9}">
      <dgm:prSet phldrT="[텍스트]"/>
      <dgm:spPr/>
      <dgm:t>
        <a:bodyPr/>
        <a:lstStyle/>
        <a:p>
          <a:pPr latinLnBrk="1"/>
          <a:r>
            <a:rPr lang="en-US" altLang="ko-KR" dirty="0"/>
            <a:t>Family_1</a:t>
          </a:r>
          <a:endParaRPr lang="ko-KR" altLang="en-US" dirty="0"/>
        </a:p>
      </dgm:t>
    </dgm:pt>
    <dgm:pt modelId="{EC3607F4-4760-47E3-84F6-9E5A1DAC1064}" type="parTrans" cxnId="{4807A1B4-5320-4A35-AF7D-7C4F00026E46}">
      <dgm:prSet/>
      <dgm:spPr/>
      <dgm:t>
        <a:bodyPr/>
        <a:lstStyle/>
        <a:p>
          <a:pPr latinLnBrk="1"/>
          <a:endParaRPr lang="ko-KR" altLang="en-US"/>
        </a:p>
      </dgm:t>
    </dgm:pt>
    <dgm:pt modelId="{A28DC09B-719C-4F3B-B333-8EBBB205B282}" type="sibTrans" cxnId="{4807A1B4-5320-4A35-AF7D-7C4F00026E46}">
      <dgm:prSet/>
      <dgm:spPr/>
      <dgm:t>
        <a:bodyPr/>
        <a:lstStyle/>
        <a:p>
          <a:pPr latinLnBrk="1"/>
          <a:endParaRPr lang="ko-KR" altLang="en-US"/>
        </a:p>
      </dgm:t>
    </dgm:pt>
    <dgm:pt modelId="{DCA081A2-113B-4446-8A16-22046CBDB2B2}">
      <dgm:prSet phldrT="[텍스트]"/>
      <dgm:spPr/>
      <dgm:t>
        <a:bodyPr/>
        <a:lstStyle/>
        <a:p>
          <a:pPr latinLnBrk="1"/>
          <a:r>
            <a:rPr lang="en-US" altLang="ko-KR" dirty="0"/>
            <a:t>kim1</a:t>
          </a:r>
          <a:endParaRPr lang="ko-KR" altLang="en-US" dirty="0"/>
        </a:p>
      </dgm:t>
    </dgm:pt>
    <dgm:pt modelId="{02AF2E91-9090-4693-9A4E-31F95EAEEDA0}" type="parTrans" cxnId="{1FFFC1B0-58A0-41AE-95FB-E118082F0183}">
      <dgm:prSet/>
      <dgm:spPr/>
      <dgm:t>
        <a:bodyPr/>
        <a:lstStyle/>
        <a:p>
          <a:pPr latinLnBrk="1"/>
          <a:endParaRPr lang="ko-KR" altLang="en-US"/>
        </a:p>
      </dgm:t>
    </dgm:pt>
    <dgm:pt modelId="{5A9EFC0B-88CE-4DDC-8C77-63985DA11E3E}" type="sibTrans" cxnId="{1FFFC1B0-58A0-41AE-95FB-E118082F0183}">
      <dgm:prSet/>
      <dgm:spPr/>
      <dgm:t>
        <a:bodyPr/>
        <a:lstStyle/>
        <a:p>
          <a:pPr latinLnBrk="1"/>
          <a:endParaRPr lang="ko-KR" altLang="en-US"/>
        </a:p>
      </dgm:t>
    </dgm:pt>
    <dgm:pt modelId="{0BFE2602-1093-4CD1-81C9-40EF8B108946}">
      <dgm:prSet phldrT="[텍스트]"/>
      <dgm:spPr/>
      <dgm:t>
        <a:bodyPr/>
        <a:lstStyle/>
        <a:p>
          <a:pPr latinLnBrk="1"/>
          <a:r>
            <a:rPr lang="en-US" altLang="ko-KR" dirty="0"/>
            <a:t>kim2</a:t>
          </a:r>
          <a:endParaRPr lang="ko-KR" altLang="en-US" dirty="0"/>
        </a:p>
      </dgm:t>
    </dgm:pt>
    <dgm:pt modelId="{E6489EB1-337D-4476-97BB-DF06769D2519}" type="parTrans" cxnId="{3FF61537-B43F-47DF-BE5D-394D28847F91}">
      <dgm:prSet/>
      <dgm:spPr/>
      <dgm:t>
        <a:bodyPr/>
        <a:lstStyle/>
        <a:p>
          <a:pPr latinLnBrk="1"/>
          <a:endParaRPr lang="ko-KR" altLang="en-US"/>
        </a:p>
      </dgm:t>
    </dgm:pt>
    <dgm:pt modelId="{00D6FC16-8272-4E35-AEDE-2D60995D3AD6}" type="sibTrans" cxnId="{3FF61537-B43F-47DF-BE5D-394D28847F91}">
      <dgm:prSet/>
      <dgm:spPr/>
      <dgm:t>
        <a:bodyPr/>
        <a:lstStyle/>
        <a:p>
          <a:pPr latinLnBrk="1"/>
          <a:endParaRPr lang="ko-KR" altLang="en-US"/>
        </a:p>
      </dgm:t>
    </dgm:pt>
    <dgm:pt modelId="{C7DFA370-EBBB-45F7-8267-48825C78086D}">
      <dgm:prSet phldrT="[텍스트]"/>
      <dgm:spPr/>
      <dgm:t>
        <a:bodyPr/>
        <a:lstStyle/>
        <a:p>
          <a:pPr latinLnBrk="1"/>
          <a:r>
            <a:rPr lang="en-US" altLang="ko-KR" dirty="0"/>
            <a:t>Family_2</a:t>
          </a:r>
          <a:endParaRPr lang="ko-KR" altLang="en-US" dirty="0"/>
        </a:p>
      </dgm:t>
    </dgm:pt>
    <dgm:pt modelId="{D4819A11-CDD4-40F8-A123-52A8E4AA0918}" type="parTrans" cxnId="{45E28546-3EAF-4DE9-BDC1-B8F31ACFE576}">
      <dgm:prSet/>
      <dgm:spPr/>
      <dgm:t>
        <a:bodyPr/>
        <a:lstStyle/>
        <a:p>
          <a:pPr latinLnBrk="1"/>
          <a:endParaRPr lang="ko-KR" altLang="en-US"/>
        </a:p>
      </dgm:t>
    </dgm:pt>
    <dgm:pt modelId="{AC593645-2718-4CE4-84F0-370678E27058}" type="sibTrans" cxnId="{45E28546-3EAF-4DE9-BDC1-B8F31ACFE576}">
      <dgm:prSet/>
      <dgm:spPr/>
      <dgm:t>
        <a:bodyPr/>
        <a:lstStyle/>
        <a:p>
          <a:pPr latinLnBrk="1"/>
          <a:endParaRPr lang="ko-KR" altLang="en-US"/>
        </a:p>
      </dgm:t>
    </dgm:pt>
    <dgm:pt modelId="{04116DA1-DF90-44D0-B3A3-B5278A93658D}">
      <dgm:prSet phldrT="[텍스트]"/>
      <dgm:spPr/>
      <dgm:t>
        <a:bodyPr/>
        <a:lstStyle/>
        <a:p>
          <a:pPr latinLnBrk="1"/>
          <a:r>
            <a:rPr lang="en-US" altLang="ko-KR" dirty="0"/>
            <a:t>kang1</a:t>
          </a:r>
          <a:endParaRPr lang="ko-KR" altLang="en-US" dirty="0"/>
        </a:p>
      </dgm:t>
    </dgm:pt>
    <dgm:pt modelId="{FE133092-2039-46ED-820F-9D9157CB0B54}" type="parTrans" cxnId="{0CC77C87-7BAA-48F3-B022-AF13E74DA6E6}">
      <dgm:prSet/>
      <dgm:spPr/>
      <dgm:t>
        <a:bodyPr/>
        <a:lstStyle/>
        <a:p>
          <a:pPr latinLnBrk="1"/>
          <a:endParaRPr lang="ko-KR" altLang="en-US"/>
        </a:p>
      </dgm:t>
    </dgm:pt>
    <dgm:pt modelId="{5FCEB55F-595C-4E46-9A13-BEC38E42D321}" type="sibTrans" cxnId="{0CC77C87-7BAA-48F3-B022-AF13E74DA6E6}">
      <dgm:prSet/>
      <dgm:spPr/>
      <dgm:t>
        <a:bodyPr/>
        <a:lstStyle/>
        <a:p>
          <a:pPr latinLnBrk="1"/>
          <a:endParaRPr lang="ko-KR" altLang="en-US"/>
        </a:p>
      </dgm:t>
    </dgm:pt>
    <dgm:pt modelId="{DFB0AA99-0AAD-41D6-97AF-D1F1E3277DE4}">
      <dgm:prSet phldrT="[텍스트]"/>
      <dgm:spPr/>
      <dgm:t>
        <a:bodyPr/>
        <a:lstStyle/>
        <a:p>
          <a:pPr latinLnBrk="1"/>
          <a:r>
            <a:rPr lang="en-US" altLang="ko-KR" dirty="0"/>
            <a:t>kang2</a:t>
          </a:r>
          <a:endParaRPr lang="ko-KR" altLang="en-US" dirty="0"/>
        </a:p>
      </dgm:t>
    </dgm:pt>
    <dgm:pt modelId="{57EF7D16-8EF9-4DD7-BF90-9F3977F103E5}" type="parTrans" cxnId="{DFC9F77A-9E72-4788-99E5-8996837D5479}">
      <dgm:prSet/>
      <dgm:spPr/>
      <dgm:t>
        <a:bodyPr/>
        <a:lstStyle/>
        <a:p>
          <a:pPr latinLnBrk="1"/>
          <a:endParaRPr lang="ko-KR" altLang="en-US"/>
        </a:p>
      </dgm:t>
    </dgm:pt>
    <dgm:pt modelId="{C91A5C18-4FE9-4AF0-9CCB-E1EFD31D6BC4}" type="sibTrans" cxnId="{DFC9F77A-9E72-4788-99E5-8996837D5479}">
      <dgm:prSet/>
      <dgm:spPr/>
      <dgm:t>
        <a:bodyPr/>
        <a:lstStyle/>
        <a:p>
          <a:pPr latinLnBrk="1"/>
          <a:endParaRPr lang="ko-KR" altLang="en-US"/>
        </a:p>
      </dgm:t>
    </dgm:pt>
    <dgm:pt modelId="{A2C929AC-BACA-43A7-8E94-CF02C1014BE5}">
      <dgm:prSet/>
      <dgm:spPr/>
      <dgm:t>
        <a:bodyPr/>
        <a:lstStyle/>
        <a:p>
          <a:pPr latinLnBrk="1"/>
          <a:r>
            <a:rPr lang="en-US" altLang="ko-KR" dirty="0"/>
            <a:t>lee1</a:t>
          </a:r>
          <a:endParaRPr lang="ko-KR" altLang="en-US" dirty="0"/>
        </a:p>
      </dgm:t>
    </dgm:pt>
    <dgm:pt modelId="{EF11EF40-9166-487F-9427-CF06DCE8205B}" type="parTrans" cxnId="{95965442-51AB-460C-9EE3-E99C8AECC5EE}">
      <dgm:prSet/>
      <dgm:spPr/>
      <dgm:t>
        <a:bodyPr/>
        <a:lstStyle/>
        <a:p>
          <a:pPr latinLnBrk="1"/>
          <a:endParaRPr lang="ko-KR" altLang="en-US"/>
        </a:p>
      </dgm:t>
    </dgm:pt>
    <dgm:pt modelId="{265A2976-AF38-4964-8652-B902CEF04A95}" type="sibTrans" cxnId="{95965442-51AB-460C-9EE3-E99C8AECC5EE}">
      <dgm:prSet/>
      <dgm:spPr/>
      <dgm:t>
        <a:bodyPr/>
        <a:lstStyle/>
        <a:p>
          <a:pPr latinLnBrk="1"/>
          <a:endParaRPr lang="ko-KR" altLang="en-US"/>
        </a:p>
      </dgm:t>
    </dgm:pt>
    <dgm:pt modelId="{83C298C9-8260-4763-9FD3-838FB039A8D8}">
      <dgm:prSet/>
      <dgm:spPr/>
      <dgm:t>
        <a:bodyPr/>
        <a:lstStyle/>
        <a:p>
          <a:pPr latinLnBrk="1"/>
          <a:r>
            <a:rPr lang="en-US" altLang="ko-KR" dirty="0"/>
            <a:t>Family_3</a:t>
          </a:r>
          <a:endParaRPr lang="ko-KR" altLang="en-US" dirty="0"/>
        </a:p>
      </dgm:t>
    </dgm:pt>
    <dgm:pt modelId="{CB54A825-6E76-45A6-9BF7-CF3EB85DE79C}" type="parTrans" cxnId="{0C6711CC-D2F9-4FC0-BD79-81FA8BADAB91}">
      <dgm:prSet/>
      <dgm:spPr/>
      <dgm:t>
        <a:bodyPr/>
        <a:lstStyle/>
        <a:p>
          <a:pPr latinLnBrk="1"/>
          <a:endParaRPr lang="ko-KR" altLang="en-US"/>
        </a:p>
      </dgm:t>
    </dgm:pt>
    <dgm:pt modelId="{8F56C036-46DA-482C-8175-B84E52C321EA}" type="sibTrans" cxnId="{0C6711CC-D2F9-4FC0-BD79-81FA8BADAB91}">
      <dgm:prSet/>
      <dgm:spPr/>
      <dgm:t>
        <a:bodyPr/>
        <a:lstStyle/>
        <a:p>
          <a:pPr latinLnBrk="1"/>
          <a:endParaRPr lang="ko-KR" altLang="en-US"/>
        </a:p>
      </dgm:t>
    </dgm:pt>
    <dgm:pt modelId="{1EF839CF-9FC5-4488-BD66-89E8A1FD151D}">
      <dgm:prSet/>
      <dgm:spPr/>
      <dgm:t>
        <a:bodyPr/>
        <a:lstStyle/>
        <a:p>
          <a:pPr latinLnBrk="1"/>
          <a:r>
            <a:rPr lang="en-US" altLang="ko-KR" dirty="0"/>
            <a:t>lee2</a:t>
          </a:r>
          <a:endParaRPr lang="ko-KR" altLang="en-US" dirty="0"/>
        </a:p>
      </dgm:t>
    </dgm:pt>
    <dgm:pt modelId="{3386AF3C-1989-483F-A72B-C59B09495BAB}" type="parTrans" cxnId="{D51C1149-B804-48F4-8981-C038CD6E1F72}">
      <dgm:prSet/>
      <dgm:spPr/>
      <dgm:t>
        <a:bodyPr/>
        <a:lstStyle/>
        <a:p>
          <a:pPr latinLnBrk="1"/>
          <a:endParaRPr lang="ko-KR" altLang="en-US"/>
        </a:p>
      </dgm:t>
    </dgm:pt>
    <dgm:pt modelId="{B4BABE64-748C-4AC8-B861-52BD37F7D657}" type="sibTrans" cxnId="{D51C1149-B804-48F4-8981-C038CD6E1F72}">
      <dgm:prSet/>
      <dgm:spPr/>
      <dgm:t>
        <a:bodyPr/>
        <a:lstStyle/>
        <a:p>
          <a:pPr latinLnBrk="1"/>
          <a:endParaRPr lang="ko-KR" altLang="en-US"/>
        </a:p>
      </dgm:t>
    </dgm:pt>
    <dgm:pt modelId="{20A5C16E-6260-418B-B06B-8B1A2245990E}" type="pres">
      <dgm:prSet presAssocID="{1C454485-C3AA-480E-9342-5ABF8128886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FCE4517-C62A-44C3-8C17-892A2053A842}" type="pres">
      <dgm:prSet presAssocID="{4FCAECD8-F1C5-4E15-9D47-817DC3886CB9}" presName="root" presStyleCnt="0"/>
      <dgm:spPr/>
    </dgm:pt>
    <dgm:pt modelId="{ED87DEA6-AE40-4D85-91E9-2C83984AA958}" type="pres">
      <dgm:prSet presAssocID="{4FCAECD8-F1C5-4E15-9D47-817DC3886CB9}" presName="rootComposite" presStyleCnt="0"/>
      <dgm:spPr/>
    </dgm:pt>
    <dgm:pt modelId="{DE21708C-8842-489B-86CF-7EDD04EBBCE4}" type="pres">
      <dgm:prSet presAssocID="{4FCAECD8-F1C5-4E15-9D47-817DC3886CB9}" presName="rootText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B39DFE7-4CCB-4411-8670-935F6F3EDCDF}" type="pres">
      <dgm:prSet presAssocID="{4FCAECD8-F1C5-4E15-9D47-817DC3886CB9}" presName="rootConnector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B5F815E-37D0-4C40-8F35-B686AE211FCA}" type="pres">
      <dgm:prSet presAssocID="{4FCAECD8-F1C5-4E15-9D47-817DC3886CB9}" presName="childShape" presStyleCnt="0"/>
      <dgm:spPr/>
    </dgm:pt>
    <dgm:pt modelId="{6628A2EF-173E-475A-8AB7-8D968198D303}" type="pres">
      <dgm:prSet presAssocID="{02AF2E91-9090-4693-9A4E-31F95EAEEDA0}" presName="Name13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2B0195E-8E3E-4A4E-BA99-52CF672FD34D}" type="pres">
      <dgm:prSet presAssocID="{DCA081A2-113B-4446-8A16-22046CBDB2B2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7A7A44-ED0B-4FA1-B514-4D5FFCFD6F4A}" type="pres">
      <dgm:prSet presAssocID="{E6489EB1-337D-4476-97BB-DF06769D2519}" presName="Name13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3A80870D-2D54-45F6-874C-288928C56183}" type="pres">
      <dgm:prSet presAssocID="{0BFE2602-1093-4CD1-81C9-40EF8B108946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C4D954-C934-4C7E-9E01-D6ADBA7FFAE7}" type="pres">
      <dgm:prSet presAssocID="{C7DFA370-EBBB-45F7-8267-48825C78086D}" presName="root" presStyleCnt="0"/>
      <dgm:spPr/>
    </dgm:pt>
    <dgm:pt modelId="{B78F2ACF-7E29-4183-9A10-EB455EAD3564}" type="pres">
      <dgm:prSet presAssocID="{C7DFA370-EBBB-45F7-8267-48825C78086D}" presName="rootComposite" presStyleCnt="0"/>
      <dgm:spPr/>
    </dgm:pt>
    <dgm:pt modelId="{89BB437B-1CDC-473E-81D8-89409EDA8CAA}" type="pres">
      <dgm:prSet presAssocID="{C7DFA370-EBBB-45F7-8267-48825C78086D}" presName="rootText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F00730E-DB6C-46FA-8617-850511699817}" type="pres">
      <dgm:prSet presAssocID="{C7DFA370-EBBB-45F7-8267-48825C78086D}" presName="rootConnector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A152B3A-1069-4133-BCCB-6896CE1B2E29}" type="pres">
      <dgm:prSet presAssocID="{C7DFA370-EBBB-45F7-8267-48825C78086D}" presName="childShape" presStyleCnt="0"/>
      <dgm:spPr/>
    </dgm:pt>
    <dgm:pt modelId="{D9C703ED-948A-426C-8C26-E31BF3C1A392}" type="pres">
      <dgm:prSet presAssocID="{FE133092-2039-46ED-820F-9D9157CB0B54}" presName="Name13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E554944D-0FD3-44CE-BE50-0DF2E50C96C4}" type="pres">
      <dgm:prSet presAssocID="{04116DA1-DF90-44D0-B3A3-B5278A93658D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3B4F7B-4FBD-421A-96D5-3FCA1B1B0A1B}" type="pres">
      <dgm:prSet presAssocID="{57EF7D16-8EF9-4DD7-BF90-9F3977F103E5}" presName="Name13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8FB4810-2519-4FC6-AC88-778B94495873}" type="pres">
      <dgm:prSet presAssocID="{DFB0AA99-0AAD-41D6-97AF-D1F1E3277DE4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C90FB4-0546-4DB7-B442-3A298BB76504}" type="pres">
      <dgm:prSet presAssocID="{83C298C9-8260-4763-9FD3-838FB039A8D8}" presName="root" presStyleCnt="0"/>
      <dgm:spPr/>
    </dgm:pt>
    <dgm:pt modelId="{CB71F42E-09E3-488F-8951-6E20771A529F}" type="pres">
      <dgm:prSet presAssocID="{83C298C9-8260-4763-9FD3-838FB039A8D8}" presName="rootComposite" presStyleCnt="0"/>
      <dgm:spPr/>
    </dgm:pt>
    <dgm:pt modelId="{F00F46D1-F090-4E2E-9A27-789969CAAD64}" type="pres">
      <dgm:prSet presAssocID="{83C298C9-8260-4763-9FD3-838FB039A8D8}" presName="rootTex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8F43AB8-FBAC-4F96-A9C9-A2C043215630}" type="pres">
      <dgm:prSet presAssocID="{83C298C9-8260-4763-9FD3-838FB039A8D8}" presName="rootConnector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35BE37A-10DF-410F-A1A2-F57C60B268A6}" type="pres">
      <dgm:prSet presAssocID="{83C298C9-8260-4763-9FD3-838FB039A8D8}" presName="childShape" presStyleCnt="0"/>
      <dgm:spPr/>
    </dgm:pt>
    <dgm:pt modelId="{43A11549-DF6E-4A48-8D4C-A5D0364C4A77}" type="pres">
      <dgm:prSet presAssocID="{EF11EF40-9166-487F-9427-CF06DCE8205B}" presName="Name13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B34F8ADF-80AC-4087-A194-69E5F0CAB43D}" type="pres">
      <dgm:prSet presAssocID="{A2C929AC-BACA-43A7-8E94-CF02C1014BE5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6D8BF5-A5CE-40E0-BAF9-E3239BAAA2F2}" type="pres">
      <dgm:prSet presAssocID="{3386AF3C-1989-483F-A72B-C59B09495BAB}" presName="Name13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04C28D7B-F577-41E5-B637-F45736110C85}" type="pres">
      <dgm:prSet presAssocID="{1EF839CF-9FC5-4488-BD66-89E8A1FD151D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57E79AE-CD48-466C-BFC4-68A7A2777F09}" type="presOf" srcId="{04116DA1-DF90-44D0-B3A3-B5278A93658D}" destId="{E554944D-0FD3-44CE-BE50-0DF2E50C96C4}" srcOrd="0" destOrd="0" presId="urn:microsoft.com/office/officeart/2005/8/layout/hierarchy3"/>
    <dgm:cxn modelId="{82CD047E-6CB1-4A83-AC4F-37AF00444A53}" type="presOf" srcId="{02AF2E91-9090-4693-9A4E-31F95EAEEDA0}" destId="{6628A2EF-173E-475A-8AB7-8D968198D303}" srcOrd="0" destOrd="0" presId="urn:microsoft.com/office/officeart/2005/8/layout/hierarchy3"/>
    <dgm:cxn modelId="{0DA23B43-10F4-469D-A99C-791745F94CFA}" type="presOf" srcId="{4FCAECD8-F1C5-4E15-9D47-817DC3886CB9}" destId="{DE21708C-8842-489B-86CF-7EDD04EBBCE4}" srcOrd="0" destOrd="0" presId="urn:microsoft.com/office/officeart/2005/8/layout/hierarchy3"/>
    <dgm:cxn modelId="{4807A1B4-5320-4A35-AF7D-7C4F00026E46}" srcId="{1C454485-C3AA-480E-9342-5ABF81288861}" destId="{4FCAECD8-F1C5-4E15-9D47-817DC3886CB9}" srcOrd="0" destOrd="0" parTransId="{EC3607F4-4760-47E3-84F6-9E5A1DAC1064}" sibTransId="{A28DC09B-719C-4F3B-B333-8EBBB205B282}"/>
    <dgm:cxn modelId="{D1B954C3-63C3-49E6-AB2E-560460BCCC25}" type="presOf" srcId="{83C298C9-8260-4763-9FD3-838FB039A8D8}" destId="{F00F46D1-F090-4E2E-9A27-789969CAAD64}" srcOrd="0" destOrd="0" presId="urn:microsoft.com/office/officeart/2005/8/layout/hierarchy3"/>
    <dgm:cxn modelId="{0CC77C87-7BAA-48F3-B022-AF13E74DA6E6}" srcId="{C7DFA370-EBBB-45F7-8267-48825C78086D}" destId="{04116DA1-DF90-44D0-B3A3-B5278A93658D}" srcOrd="0" destOrd="0" parTransId="{FE133092-2039-46ED-820F-9D9157CB0B54}" sibTransId="{5FCEB55F-595C-4E46-9A13-BEC38E42D321}"/>
    <dgm:cxn modelId="{0C6711CC-D2F9-4FC0-BD79-81FA8BADAB91}" srcId="{1C454485-C3AA-480E-9342-5ABF81288861}" destId="{83C298C9-8260-4763-9FD3-838FB039A8D8}" srcOrd="2" destOrd="0" parTransId="{CB54A825-6E76-45A6-9BF7-CF3EB85DE79C}" sibTransId="{8F56C036-46DA-482C-8175-B84E52C321EA}"/>
    <dgm:cxn modelId="{D94E652B-5370-4921-A3DA-EE9CDB65A81F}" type="presOf" srcId="{57EF7D16-8EF9-4DD7-BF90-9F3977F103E5}" destId="{EF3B4F7B-4FBD-421A-96D5-3FCA1B1B0A1B}" srcOrd="0" destOrd="0" presId="urn:microsoft.com/office/officeart/2005/8/layout/hierarchy3"/>
    <dgm:cxn modelId="{41C4A6F4-2C17-4EA4-89F2-680374C7D39E}" type="presOf" srcId="{DFB0AA99-0AAD-41D6-97AF-D1F1E3277DE4}" destId="{38FB4810-2519-4FC6-AC88-778B94495873}" srcOrd="0" destOrd="0" presId="urn:microsoft.com/office/officeart/2005/8/layout/hierarchy3"/>
    <dgm:cxn modelId="{3FF61537-B43F-47DF-BE5D-394D28847F91}" srcId="{4FCAECD8-F1C5-4E15-9D47-817DC3886CB9}" destId="{0BFE2602-1093-4CD1-81C9-40EF8B108946}" srcOrd="1" destOrd="0" parTransId="{E6489EB1-337D-4476-97BB-DF06769D2519}" sibTransId="{00D6FC16-8272-4E35-AEDE-2D60995D3AD6}"/>
    <dgm:cxn modelId="{13B425CB-32F9-40A1-9452-DFF9C715CAD6}" type="presOf" srcId="{A2C929AC-BACA-43A7-8E94-CF02C1014BE5}" destId="{B34F8ADF-80AC-4087-A194-69E5F0CAB43D}" srcOrd="0" destOrd="0" presId="urn:microsoft.com/office/officeart/2005/8/layout/hierarchy3"/>
    <dgm:cxn modelId="{45E28546-3EAF-4DE9-BDC1-B8F31ACFE576}" srcId="{1C454485-C3AA-480E-9342-5ABF81288861}" destId="{C7DFA370-EBBB-45F7-8267-48825C78086D}" srcOrd="1" destOrd="0" parTransId="{D4819A11-CDD4-40F8-A123-52A8E4AA0918}" sibTransId="{AC593645-2718-4CE4-84F0-370678E27058}"/>
    <dgm:cxn modelId="{1FFFC1B0-58A0-41AE-95FB-E118082F0183}" srcId="{4FCAECD8-F1C5-4E15-9D47-817DC3886CB9}" destId="{DCA081A2-113B-4446-8A16-22046CBDB2B2}" srcOrd="0" destOrd="0" parTransId="{02AF2E91-9090-4693-9A4E-31F95EAEEDA0}" sibTransId="{5A9EFC0B-88CE-4DDC-8C77-63985DA11E3E}"/>
    <dgm:cxn modelId="{797FE3C6-395D-4F51-9C4A-AE80A7C78C48}" type="presOf" srcId="{3386AF3C-1989-483F-A72B-C59B09495BAB}" destId="{CA6D8BF5-A5CE-40E0-BAF9-E3239BAAA2F2}" srcOrd="0" destOrd="0" presId="urn:microsoft.com/office/officeart/2005/8/layout/hierarchy3"/>
    <dgm:cxn modelId="{4C02C8E3-A1BA-4009-8350-675B449D68C6}" type="presOf" srcId="{0BFE2602-1093-4CD1-81C9-40EF8B108946}" destId="{3A80870D-2D54-45F6-874C-288928C56183}" srcOrd="0" destOrd="0" presId="urn:microsoft.com/office/officeart/2005/8/layout/hierarchy3"/>
    <dgm:cxn modelId="{4BC8F257-5335-4B40-8857-9C87F3217440}" type="presOf" srcId="{1C454485-C3AA-480E-9342-5ABF81288861}" destId="{20A5C16E-6260-418B-B06B-8B1A2245990E}" srcOrd="0" destOrd="0" presId="urn:microsoft.com/office/officeart/2005/8/layout/hierarchy3"/>
    <dgm:cxn modelId="{D51C1149-B804-48F4-8981-C038CD6E1F72}" srcId="{83C298C9-8260-4763-9FD3-838FB039A8D8}" destId="{1EF839CF-9FC5-4488-BD66-89E8A1FD151D}" srcOrd="1" destOrd="0" parTransId="{3386AF3C-1989-483F-A72B-C59B09495BAB}" sibTransId="{B4BABE64-748C-4AC8-B861-52BD37F7D657}"/>
    <dgm:cxn modelId="{4F6A0993-DBF9-4873-90CE-53068D44CB52}" type="presOf" srcId="{1EF839CF-9FC5-4488-BD66-89E8A1FD151D}" destId="{04C28D7B-F577-41E5-B637-F45736110C85}" srcOrd="0" destOrd="0" presId="urn:microsoft.com/office/officeart/2005/8/layout/hierarchy3"/>
    <dgm:cxn modelId="{B74150CB-E313-4C21-8B91-5C0165981F5C}" type="presOf" srcId="{C7DFA370-EBBB-45F7-8267-48825C78086D}" destId="{89BB437B-1CDC-473E-81D8-89409EDA8CAA}" srcOrd="0" destOrd="0" presId="urn:microsoft.com/office/officeart/2005/8/layout/hierarchy3"/>
    <dgm:cxn modelId="{1E35C0FD-509D-4C96-8BA1-1287C1364FCF}" type="presOf" srcId="{DCA081A2-113B-4446-8A16-22046CBDB2B2}" destId="{D2B0195E-8E3E-4A4E-BA99-52CF672FD34D}" srcOrd="0" destOrd="0" presId="urn:microsoft.com/office/officeart/2005/8/layout/hierarchy3"/>
    <dgm:cxn modelId="{1EF041BA-AE7C-4B80-A59E-5AA11A9823A5}" type="presOf" srcId="{C7DFA370-EBBB-45F7-8267-48825C78086D}" destId="{EF00730E-DB6C-46FA-8617-850511699817}" srcOrd="1" destOrd="0" presId="urn:microsoft.com/office/officeart/2005/8/layout/hierarchy3"/>
    <dgm:cxn modelId="{35C85994-CB9F-4183-9405-5260B15A664D}" type="presOf" srcId="{4FCAECD8-F1C5-4E15-9D47-817DC3886CB9}" destId="{6B39DFE7-4CCB-4411-8670-935F6F3EDCDF}" srcOrd="1" destOrd="0" presId="urn:microsoft.com/office/officeart/2005/8/layout/hierarchy3"/>
    <dgm:cxn modelId="{6E2A0785-A7C3-49E7-8840-32C8E287C05A}" type="presOf" srcId="{83C298C9-8260-4763-9FD3-838FB039A8D8}" destId="{98F43AB8-FBAC-4F96-A9C9-A2C043215630}" srcOrd="1" destOrd="0" presId="urn:microsoft.com/office/officeart/2005/8/layout/hierarchy3"/>
    <dgm:cxn modelId="{95965442-51AB-460C-9EE3-E99C8AECC5EE}" srcId="{83C298C9-8260-4763-9FD3-838FB039A8D8}" destId="{A2C929AC-BACA-43A7-8E94-CF02C1014BE5}" srcOrd="0" destOrd="0" parTransId="{EF11EF40-9166-487F-9427-CF06DCE8205B}" sibTransId="{265A2976-AF38-4964-8652-B902CEF04A95}"/>
    <dgm:cxn modelId="{FF22EB3A-7550-4437-BC74-3262176BBC44}" type="presOf" srcId="{E6489EB1-337D-4476-97BB-DF06769D2519}" destId="{567A7A44-ED0B-4FA1-B514-4D5FFCFD6F4A}" srcOrd="0" destOrd="0" presId="urn:microsoft.com/office/officeart/2005/8/layout/hierarchy3"/>
    <dgm:cxn modelId="{C32F3DBD-DD54-40A2-9D3A-83C063794019}" type="presOf" srcId="{EF11EF40-9166-487F-9427-CF06DCE8205B}" destId="{43A11549-DF6E-4A48-8D4C-A5D0364C4A77}" srcOrd="0" destOrd="0" presId="urn:microsoft.com/office/officeart/2005/8/layout/hierarchy3"/>
    <dgm:cxn modelId="{B1CE83A3-BEF0-431E-ACE2-5ABFF6C11A53}" type="presOf" srcId="{FE133092-2039-46ED-820F-9D9157CB0B54}" destId="{D9C703ED-948A-426C-8C26-E31BF3C1A392}" srcOrd="0" destOrd="0" presId="urn:microsoft.com/office/officeart/2005/8/layout/hierarchy3"/>
    <dgm:cxn modelId="{DFC9F77A-9E72-4788-99E5-8996837D5479}" srcId="{C7DFA370-EBBB-45F7-8267-48825C78086D}" destId="{DFB0AA99-0AAD-41D6-97AF-D1F1E3277DE4}" srcOrd="1" destOrd="0" parTransId="{57EF7D16-8EF9-4DD7-BF90-9F3977F103E5}" sibTransId="{C91A5C18-4FE9-4AF0-9CCB-E1EFD31D6BC4}"/>
    <dgm:cxn modelId="{DFFFC297-FE75-48B9-B77D-7A69A55F7F0B}" type="presParOf" srcId="{20A5C16E-6260-418B-B06B-8B1A2245990E}" destId="{2FCE4517-C62A-44C3-8C17-892A2053A842}" srcOrd="0" destOrd="0" presId="urn:microsoft.com/office/officeart/2005/8/layout/hierarchy3"/>
    <dgm:cxn modelId="{C56A9751-32EE-4D87-89B2-FC7E649612A9}" type="presParOf" srcId="{2FCE4517-C62A-44C3-8C17-892A2053A842}" destId="{ED87DEA6-AE40-4D85-91E9-2C83984AA958}" srcOrd="0" destOrd="0" presId="urn:microsoft.com/office/officeart/2005/8/layout/hierarchy3"/>
    <dgm:cxn modelId="{D9415510-8D43-4651-993C-1F68CA187D23}" type="presParOf" srcId="{ED87DEA6-AE40-4D85-91E9-2C83984AA958}" destId="{DE21708C-8842-489B-86CF-7EDD04EBBCE4}" srcOrd="0" destOrd="0" presId="urn:microsoft.com/office/officeart/2005/8/layout/hierarchy3"/>
    <dgm:cxn modelId="{D511A807-84DA-45F9-A4E7-AE5989F1F7FB}" type="presParOf" srcId="{ED87DEA6-AE40-4D85-91E9-2C83984AA958}" destId="{6B39DFE7-4CCB-4411-8670-935F6F3EDCDF}" srcOrd="1" destOrd="0" presId="urn:microsoft.com/office/officeart/2005/8/layout/hierarchy3"/>
    <dgm:cxn modelId="{9DD26469-0564-42CE-A37A-4EF1790C1E29}" type="presParOf" srcId="{2FCE4517-C62A-44C3-8C17-892A2053A842}" destId="{5B5F815E-37D0-4C40-8F35-B686AE211FCA}" srcOrd="1" destOrd="0" presId="urn:microsoft.com/office/officeart/2005/8/layout/hierarchy3"/>
    <dgm:cxn modelId="{0B5F7ADD-D072-4EF8-AAC9-BBAE1007CD42}" type="presParOf" srcId="{5B5F815E-37D0-4C40-8F35-B686AE211FCA}" destId="{6628A2EF-173E-475A-8AB7-8D968198D303}" srcOrd="0" destOrd="0" presId="urn:microsoft.com/office/officeart/2005/8/layout/hierarchy3"/>
    <dgm:cxn modelId="{5C537D68-0DCB-40D2-8E67-438C6022BF5B}" type="presParOf" srcId="{5B5F815E-37D0-4C40-8F35-B686AE211FCA}" destId="{D2B0195E-8E3E-4A4E-BA99-52CF672FD34D}" srcOrd="1" destOrd="0" presId="urn:microsoft.com/office/officeart/2005/8/layout/hierarchy3"/>
    <dgm:cxn modelId="{DC9A5F2E-F813-412C-962A-11B0C6347223}" type="presParOf" srcId="{5B5F815E-37D0-4C40-8F35-B686AE211FCA}" destId="{567A7A44-ED0B-4FA1-B514-4D5FFCFD6F4A}" srcOrd="2" destOrd="0" presId="urn:microsoft.com/office/officeart/2005/8/layout/hierarchy3"/>
    <dgm:cxn modelId="{F6D29F71-A65A-4D38-B177-79ACC38AD8DE}" type="presParOf" srcId="{5B5F815E-37D0-4C40-8F35-B686AE211FCA}" destId="{3A80870D-2D54-45F6-874C-288928C56183}" srcOrd="3" destOrd="0" presId="urn:microsoft.com/office/officeart/2005/8/layout/hierarchy3"/>
    <dgm:cxn modelId="{BEC5CF5D-1BFB-4056-904A-3E69A561AEC1}" type="presParOf" srcId="{20A5C16E-6260-418B-B06B-8B1A2245990E}" destId="{A5C4D954-C934-4C7E-9E01-D6ADBA7FFAE7}" srcOrd="1" destOrd="0" presId="urn:microsoft.com/office/officeart/2005/8/layout/hierarchy3"/>
    <dgm:cxn modelId="{65A57859-13AC-4DAA-933A-07D2B004AB9E}" type="presParOf" srcId="{A5C4D954-C934-4C7E-9E01-D6ADBA7FFAE7}" destId="{B78F2ACF-7E29-4183-9A10-EB455EAD3564}" srcOrd="0" destOrd="0" presId="urn:microsoft.com/office/officeart/2005/8/layout/hierarchy3"/>
    <dgm:cxn modelId="{782C05FA-9A21-4A42-A5DF-6981EABC1B50}" type="presParOf" srcId="{B78F2ACF-7E29-4183-9A10-EB455EAD3564}" destId="{89BB437B-1CDC-473E-81D8-89409EDA8CAA}" srcOrd="0" destOrd="0" presId="urn:microsoft.com/office/officeart/2005/8/layout/hierarchy3"/>
    <dgm:cxn modelId="{566609FE-9A2B-4EF9-882B-451FCE536AF4}" type="presParOf" srcId="{B78F2ACF-7E29-4183-9A10-EB455EAD3564}" destId="{EF00730E-DB6C-46FA-8617-850511699817}" srcOrd="1" destOrd="0" presId="urn:microsoft.com/office/officeart/2005/8/layout/hierarchy3"/>
    <dgm:cxn modelId="{94A4DC74-8DAF-4733-9790-4B38401742B1}" type="presParOf" srcId="{A5C4D954-C934-4C7E-9E01-D6ADBA7FFAE7}" destId="{3A152B3A-1069-4133-BCCB-6896CE1B2E29}" srcOrd="1" destOrd="0" presId="urn:microsoft.com/office/officeart/2005/8/layout/hierarchy3"/>
    <dgm:cxn modelId="{77B5A794-366C-42E3-87BA-E056BAF8BFF4}" type="presParOf" srcId="{3A152B3A-1069-4133-BCCB-6896CE1B2E29}" destId="{D9C703ED-948A-426C-8C26-E31BF3C1A392}" srcOrd="0" destOrd="0" presId="urn:microsoft.com/office/officeart/2005/8/layout/hierarchy3"/>
    <dgm:cxn modelId="{C2425017-A3D4-480E-924F-6EA622ABE18E}" type="presParOf" srcId="{3A152B3A-1069-4133-BCCB-6896CE1B2E29}" destId="{E554944D-0FD3-44CE-BE50-0DF2E50C96C4}" srcOrd="1" destOrd="0" presId="urn:microsoft.com/office/officeart/2005/8/layout/hierarchy3"/>
    <dgm:cxn modelId="{189BF32A-7BA5-4313-B59A-98AC798AA619}" type="presParOf" srcId="{3A152B3A-1069-4133-BCCB-6896CE1B2E29}" destId="{EF3B4F7B-4FBD-421A-96D5-3FCA1B1B0A1B}" srcOrd="2" destOrd="0" presId="urn:microsoft.com/office/officeart/2005/8/layout/hierarchy3"/>
    <dgm:cxn modelId="{5E2FE621-1781-486E-8C30-8C306992A024}" type="presParOf" srcId="{3A152B3A-1069-4133-BCCB-6896CE1B2E29}" destId="{38FB4810-2519-4FC6-AC88-778B94495873}" srcOrd="3" destOrd="0" presId="urn:microsoft.com/office/officeart/2005/8/layout/hierarchy3"/>
    <dgm:cxn modelId="{9443A2A6-AE04-49D7-B978-2109B001E146}" type="presParOf" srcId="{20A5C16E-6260-418B-B06B-8B1A2245990E}" destId="{36C90FB4-0546-4DB7-B442-3A298BB76504}" srcOrd="2" destOrd="0" presId="urn:microsoft.com/office/officeart/2005/8/layout/hierarchy3"/>
    <dgm:cxn modelId="{922DBE24-3B67-4B9E-B134-3C968717E530}" type="presParOf" srcId="{36C90FB4-0546-4DB7-B442-3A298BB76504}" destId="{CB71F42E-09E3-488F-8951-6E20771A529F}" srcOrd="0" destOrd="0" presId="urn:microsoft.com/office/officeart/2005/8/layout/hierarchy3"/>
    <dgm:cxn modelId="{4A3EEABE-7EAB-4B51-A791-641B0BB0BAD7}" type="presParOf" srcId="{CB71F42E-09E3-488F-8951-6E20771A529F}" destId="{F00F46D1-F090-4E2E-9A27-789969CAAD64}" srcOrd="0" destOrd="0" presId="urn:microsoft.com/office/officeart/2005/8/layout/hierarchy3"/>
    <dgm:cxn modelId="{5EB9CEE1-B65E-472D-9420-4A2CD7B0668D}" type="presParOf" srcId="{CB71F42E-09E3-488F-8951-6E20771A529F}" destId="{98F43AB8-FBAC-4F96-A9C9-A2C043215630}" srcOrd="1" destOrd="0" presId="urn:microsoft.com/office/officeart/2005/8/layout/hierarchy3"/>
    <dgm:cxn modelId="{DDBC5A17-B9EB-4AAC-B7FC-B9EFD9C492F5}" type="presParOf" srcId="{36C90FB4-0546-4DB7-B442-3A298BB76504}" destId="{735BE37A-10DF-410F-A1A2-F57C60B268A6}" srcOrd="1" destOrd="0" presId="urn:microsoft.com/office/officeart/2005/8/layout/hierarchy3"/>
    <dgm:cxn modelId="{A2D1D7A9-AB15-407A-BBC7-0049C4D51A1C}" type="presParOf" srcId="{735BE37A-10DF-410F-A1A2-F57C60B268A6}" destId="{43A11549-DF6E-4A48-8D4C-A5D0364C4A77}" srcOrd="0" destOrd="0" presId="urn:microsoft.com/office/officeart/2005/8/layout/hierarchy3"/>
    <dgm:cxn modelId="{1F55C0AE-8094-4B56-A01A-254B9A61CC20}" type="presParOf" srcId="{735BE37A-10DF-410F-A1A2-F57C60B268A6}" destId="{B34F8ADF-80AC-4087-A194-69E5F0CAB43D}" srcOrd="1" destOrd="0" presId="urn:microsoft.com/office/officeart/2005/8/layout/hierarchy3"/>
    <dgm:cxn modelId="{45962B46-358F-4D27-A4D1-EA9CC7B90D95}" type="presParOf" srcId="{735BE37A-10DF-410F-A1A2-F57C60B268A6}" destId="{CA6D8BF5-A5CE-40E0-BAF9-E3239BAAA2F2}" srcOrd="2" destOrd="0" presId="urn:microsoft.com/office/officeart/2005/8/layout/hierarchy3"/>
    <dgm:cxn modelId="{87A9C520-0537-4826-92DE-491E077240F7}" type="presParOf" srcId="{735BE37A-10DF-410F-A1A2-F57C60B268A6}" destId="{04C28D7B-F577-41E5-B637-F45736110C8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593A-6B44-487E-B64A-BF4872A4BE59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1E8CA-136D-40F0-9B6E-207DA0E2B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55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288758" y="256674"/>
            <a:ext cx="11670631" cy="6344652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 userDrawn="1"/>
        </p:nvSpPr>
        <p:spPr>
          <a:xfrm>
            <a:off x="288757" y="1054769"/>
            <a:ext cx="11670631" cy="5546557"/>
          </a:xfrm>
          <a:custGeom>
            <a:avLst/>
            <a:gdLst>
              <a:gd name="connsiteX0" fmla="*/ 0 w 11670631"/>
              <a:gd name="connsiteY0" fmla="*/ 0 h 5546557"/>
              <a:gd name="connsiteX1" fmla="*/ 11670631 w 11670631"/>
              <a:gd name="connsiteY1" fmla="*/ 0 h 5546557"/>
              <a:gd name="connsiteX2" fmla="*/ 11670631 w 11670631"/>
              <a:gd name="connsiteY2" fmla="*/ 300788 h 5546557"/>
              <a:gd name="connsiteX3" fmla="*/ 11670631 w 11670631"/>
              <a:gd name="connsiteY3" fmla="*/ 677778 h 5546557"/>
              <a:gd name="connsiteX4" fmla="*/ 11670631 w 11670631"/>
              <a:gd name="connsiteY4" fmla="*/ 5290106 h 5546557"/>
              <a:gd name="connsiteX5" fmla="*/ 11414180 w 11670631"/>
              <a:gd name="connsiteY5" fmla="*/ 5546557 h 5546557"/>
              <a:gd name="connsiteX6" fmla="*/ 256451 w 11670631"/>
              <a:gd name="connsiteY6" fmla="*/ 5546557 h 5546557"/>
              <a:gd name="connsiteX7" fmla="*/ 0 w 11670631"/>
              <a:gd name="connsiteY7" fmla="*/ 5290106 h 5546557"/>
              <a:gd name="connsiteX8" fmla="*/ 0 w 11670631"/>
              <a:gd name="connsiteY8" fmla="*/ 677778 h 5546557"/>
              <a:gd name="connsiteX9" fmla="*/ 0 w 11670631"/>
              <a:gd name="connsiteY9" fmla="*/ 300788 h 554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70631" h="5546557">
                <a:moveTo>
                  <a:pt x="0" y="0"/>
                </a:moveTo>
                <a:lnTo>
                  <a:pt x="11670631" y="0"/>
                </a:lnTo>
                <a:lnTo>
                  <a:pt x="11670631" y="300788"/>
                </a:lnTo>
                <a:lnTo>
                  <a:pt x="11670631" y="677778"/>
                </a:lnTo>
                <a:lnTo>
                  <a:pt x="11670631" y="5290106"/>
                </a:lnTo>
                <a:cubicBezTo>
                  <a:pt x="11670631" y="5431740"/>
                  <a:pt x="11555814" y="5546557"/>
                  <a:pt x="11414180" y="5546557"/>
                </a:cubicBezTo>
                <a:lnTo>
                  <a:pt x="256451" y="5546557"/>
                </a:lnTo>
                <a:cubicBezTo>
                  <a:pt x="114817" y="5546557"/>
                  <a:pt x="0" y="5431740"/>
                  <a:pt x="0" y="5290106"/>
                </a:cubicBezTo>
                <a:lnTo>
                  <a:pt x="0" y="677778"/>
                </a:lnTo>
                <a:lnTo>
                  <a:pt x="0" y="3007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 userDrawn="1"/>
        </p:nvSpPr>
        <p:spPr>
          <a:xfrm>
            <a:off x="280049" y="256674"/>
            <a:ext cx="786063" cy="6344652"/>
          </a:xfrm>
          <a:custGeom>
            <a:avLst/>
            <a:gdLst>
              <a:gd name="connsiteX0" fmla="*/ 256451 w 786063"/>
              <a:gd name="connsiteY0" fmla="*/ 0 h 6344652"/>
              <a:gd name="connsiteX1" fmla="*/ 786063 w 786063"/>
              <a:gd name="connsiteY1" fmla="*/ 0 h 6344652"/>
              <a:gd name="connsiteX2" fmla="*/ 786063 w 786063"/>
              <a:gd name="connsiteY2" fmla="*/ 6344652 h 6344652"/>
              <a:gd name="connsiteX3" fmla="*/ 256451 w 786063"/>
              <a:gd name="connsiteY3" fmla="*/ 6344652 h 6344652"/>
              <a:gd name="connsiteX4" fmla="*/ 0 w 786063"/>
              <a:gd name="connsiteY4" fmla="*/ 6088201 h 6344652"/>
              <a:gd name="connsiteX5" fmla="*/ 0 w 786063"/>
              <a:gd name="connsiteY5" fmla="*/ 256451 h 6344652"/>
              <a:gd name="connsiteX6" fmla="*/ 256451 w 786063"/>
              <a:gd name="connsiteY6" fmla="*/ 0 h 634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6063" h="6344652">
                <a:moveTo>
                  <a:pt x="256451" y="0"/>
                </a:moveTo>
                <a:lnTo>
                  <a:pt x="786063" y="0"/>
                </a:lnTo>
                <a:lnTo>
                  <a:pt x="786063" y="6344652"/>
                </a:lnTo>
                <a:lnTo>
                  <a:pt x="256451" y="6344652"/>
                </a:lnTo>
                <a:cubicBezTo>
                  <a:pt x="114817" y="6344652"/>
                  <a:pt x="0" y="6229835"/>
                  <a:pt x="0" y="6088201"/>
                </a:cubicBezTo>
                <a:lnTo>
                  <a:pt x="0" y="256451"/>
                </a:lnTo>
                <a:cubicBezTo>
                  <a:pt x="0" y="114817"/>
                  <a:pt x="114817" y="0"/>
                  <a:pt x="256451" y="0"/>
                </a:cubicBezTo>
                <a:close/>
              </a:path>
            </a:pathLst>
          </a:custGeom>
          <a:solidFill>
            <a:srgbClr val="0E1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254723" y="397042"/>
            <a:ext cx="4427621" cy="529390"/>
            <a:chOff x="7307180" y="397042"/>
            <a:chExt cx="4427621" cy="52939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307180" y="397042"/>
              <a:ext cx="4427621" cy="5293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 rot="20380773">
              <a:off x="7498081" y="519777"/>
              <a:ext cx="243235" cy="313350"/>
              <a:chOff x="7467602" y="477782"/>
              <a:chExt cx="243235" cy="31335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467602" y="477782"/>
                <a:ext cx="232610" cy="23261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7647505" y="683156"/>
                <a:ext cx="63332" cy="107976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1303727" y="613846"/>
              <a:ext cx="243840" cy="132080"/>
              <a:chOff x="12697097" y="-113211"/>
              <a:chExt cx="418012" cy="226423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2697097" y="-113211"/>
                <a:ext cx="209006" cy="21771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12906103" y="-113211"/>
                <a:ext cx="209006" cy="226423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5" name="직선 연결선 14"/>
          <p:cNvCxnSpPr/>
          <p:nvPr userDrawn="1"/>
        </p:nvCxnSpPr>
        <p:spPr>
          <a:xfrm>
            <a:off x="334590" y="105373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334590" y="174606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34590" y="243839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334590" y="3130729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334590" y="3823061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34590" y="451539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334590" y="520772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334590" y="590005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1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2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55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3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/>
          <p:cNvSpPr>
            <a:spLocks noGrp="1"/>
          </p:cNvSpPr>
          <p:nvPr>
            <p:ph type="pic" sz="quarter" idx="10"/>
          </p:nvPr>
        </p:nvSpPr>
        <p:spPr>
          <a:xfrm>
            <a:off x="1227138" y="1247775"/>
            <a:ext cx="4883150" cy="5102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8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0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70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8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3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leehyekang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985760" y="6309360"/>
            <a:ext cx="408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altLang="ko-KR">
                <a:solidFill>
                  <a:schemeClr val="bg1"/>
                </a:solidFill>
                <a:hlinkClick r:id="rId13"/>
              </a:rPr>
              <a:t>leehyekang.com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친절한 </a:t>
            </a:r>
            <a:r>
              <a:rPr lang="ko-KR" altLang="en-US" dirty="0" err="1">
                <a:solidFill>
                  <a:schemeClr val="bg1"/>
                </a:solidFill>
              </a:rPr>
              <a:t>혜강씨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594"/>
            <a:ext cx="1222353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7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5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4.png"/><Relationship Id="rId9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fr.wikipedia.org/wiki/Android" TargetMode="External"/><Relationship Id="rId18" Type="http://schemas.openxmlformats.org/officeDocument/2006/relationships/hyperlink" Target="https://commons.wikimedia.org/wiki/File:Car_-_The_Noun_Project.sv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image" Target="../media/image8.png"/><Relationship Id="rId16" Type="http://schemas.openxmlformats.org/officeDocument/2006/relationships/hyperlink" Target="https://pixabay.com/vectors/house-home-icon-symbol-sign-309113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://www.pngall.com/body-png" TargetMode="External"/><Relationship Id="rId5" Type="http://schemas.openxmlformats.org/officeDocument/2006/relationships/image" Target="../media/image5.png"/><Relationship Id="rId1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fr.wikipedia.org/wiki/Android" TargetMode="External"/><Relationship Id="rId1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openxmlformats.org/officeDocument/2006/relationships/hyperlink" Target="https://en.wikipedia.org/wiki/File:Oracle_logo.svg" TargetMode="External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commons.wikimedia.org/wiki/File:Gnome-fs-server.svg" TargetMode="External"/><Relationship Id="rId5" Type="http://schemas.openxmlformats.org/officeDocument/2006/relationships/image" Target="../media/image7.png"/><Relationship Id="rId15" Type="http://schemas.openxmlformats.org/officeDocument/2006/relationships/hyperlink" Target="https://alexkosarev.name/2017/08/08/application-development-with-spring-part-1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hyperlink" Target="http://superuser.com/tags/raspberry-pi/info" TargetMode="External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superuser.com/tags/raspberry-pi/info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blog.toright.com/posts/4069/mongodb-%E6%95%99%E5%AD%B8-%E5%A6%82%E4%BD%95%E5%82%99%E4%BB%BD%E8%88%87%E9%82%84%E5%8E%9F-mongodb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hyperlink" Target="https://fr.wikipedia.org/wiki/Android" TargetMode="External"/><Relationship Id="rId17" Type="http://schemas.openxmlformats.org/officeDocument/2006/relationships/image" Target="../media/image29.png"/><Relationship Id="rId2" Type="http://schemas.openxmlformats.org/officeDocument/2006/relationships/image" Target="../media/image8.png"/><Relationship Id="rId16" Type="http://schemas.openxmlformats.org/officeDocument/2006/relationships/hyperlink" Target="https://en.wikipedia.org/wiki/File:Oracle_logo.svg" TargetMode="Externa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28.png"/><Relationship Id="rId10" Type="http://schemas.openxmlformats.org/officeDocument/2006/relationships/hyperlink" Target="https://commons.wikimedia.org/wiki/File:Gnome-fs-server.svg" TargetMode="External"/><Relationship Id="rId19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hyperlink" Target="https://alexkosarev.name/2017/08/08/application-development-with-spring-part-1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52.png"/><Relationship Id="rId4" Type="http://schemas.openxmlformats.org/officeDocument/2006/relationships/image" Target="../media/image7.png"/><Relationship Id="rId9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59.PNG"/><Relationship Id="rId4" Type="http://schemas.openxmlformats.org/officeDocument/2006/relationships/image" Target="../media/image7.png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61.PNG"/><Relationship Id="rId4" Type="http://schemas.openxmlformats.org/officeDocument/2006/relationships/image" Target="../media/image7.png"/><Relationship Id="rId9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63.PNG"/><Relationship Id="rId4" Type="http://schemas.openxmlformats.org/officeDocument/2006/relationships/image" Target="../media/image7.png"/><Relationship Id="rId9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6.png"/><Relationship Id="rId5" Type="http://schemas.openxmlformats.org/officeDocument/2006/relationships/image" Target="../media/image9.png"/><Relationship Id="rId10" Type="http://schemas.openxmlformats.org/officeDocument/2006/relationships/image" Target="../media/image65.PNG"/><Relationship Id="rId4" Type="http://schemas.openxmlformats.org/officeDocument/2006/relationships/image" Target="../media/image7.png"/><Relationship Id="rId9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71.png"/><Relationship Id="rId4" Type="http://schemas.openxmlformats.org/officeDocument/2006/relationships/image" Target="../media/image7.png"/><Relationship Id="rId9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74.png"/><Relationship Id="rId4" Type="http://schemas.openxmlformats.org/officeDocument/2006/relationships/image" Target="../media/image7.png"/><Relationship Id="rId9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hyperlink" Target="https://commons.wikimedia.org/wiki/File:Car_-_The_Noun_Project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fr.wikipedia.org/wiki/Android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14" Type="http://schemas.openxmlformats.org/officeDocument/2006/relationships/hyperlink" Target="https://pixabay.com/vectors/house-home-icon-symbol-sign-309113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hyperlink" Target="https://pixabay.com/vectors/house-home-icon-symbol-sign-309113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fr.wikipedia.org/wiki/Android" TargetMode="External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commons.wikimedia.org/wiki/File:Car_-_The_Noun_Project.svg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hyperlink" Target="https://fr.wikipedia.org/wiki/Android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hyperlink" Target="https://svgsilh.com/ko/image/1106316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hyperlink" Target="https://fr.wikipedia.org/wiki/Android" TargetMode="Externa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84284" y="3583414"/>
            <a:ext cx="11623431" cy="86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안드로이드를 활용한 홈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IoT &amp;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카 </a:t>
            </a:r>
            <a:r>
              <a:rPr lang="ko-KR" alt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커넥티드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시스템 구축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37948" y="3183304"/>
            <a:ext cx="6613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산업혁명 선도인력양성훈련 파이널 프로젝트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B1C33046-FBF2-4FFB-A36B-59C0641060BA}"/>
              </a:ext>
            </a:extLst>
          </p:cNvPr>
          <p:cNvSpPr/>
          <p:nvPr/>
        </p:nvSpPr>
        <p:spPr>
          <a:xfrm>
            <a:off x="1171575" y="4448908"/>
            <a:ext cx="10356159" cy="21423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B597E59-516B-492C-AE15-FE3BE8FD00F6}"/>
              </a:ext>
            </a:extLst>
          </p:cNvPr>
          <p:cNvSpPr txBox="1"/>
          <p:nvPr/>
        </p:nvSpPr>
        <p:spPr>
          <a:xfrm>
            <a:off x="1695450" y="4849018"/>
            <a:ext cx="936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        </a:t>
            </a:r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MIRI</a:t>
            </a:r>
          </a:p>
          <a:p>
            <a:r>
              <a:rPr lang="ko-KR" altLang="en-US" sz="1600" dirty="0"/>
              <a:t>          </a:t>
            </a:r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신승환 강인선 김성현 백승재 심재민 </a:t>
            </a:r>
            <a:r>
              <a:rPr lang="ko-KR" altLang="en-US" dirty="0" err="1"/>
              <a:t>유환우</a:t>
            </a:r>
            <a:r>
              <a:rPr lang="ko-KR" altLang="en-US" dirty="0"/>
              <a:t> 이준성</a:t>
            </a:r>
            <a:endParaRPr lang="en-US" altLang="ko-KR" dirty="0"/>
          </a:p>
          <a:p>
            <a:r>
              <a:rPr lang="ko-KR" altLang="en-US" dirty="0"/>
              <a:t>훈련과정명 </a:t>
            </a:r>
            <a:r>
              <a:rPr lang="en-US" altLang="ko-KR" dirty="0"/>
              <a:t>: </a:t>
            </a:r>
            <a:r>
              <a:rPr lang="ko-KR" altLang="en-US" dirty="0"/>
              <a:t>빅데이터를 활용한 </a:t>
            </a:r>
            <a:r>
              <a:rPr lang="en-US" altLang="ko-KR" dirty="0"/>
              <a:t>IoT </a:t>
            </a:r>
            <a:r>
              <a:rPr lang="ko-KR" altLang="en-US" dirty="0"/>
              <a:t>시스템 개발 </a:t>
            </a:r>
            <a:r>
              <a:rPr lang="en-US" altLang="ko-KR" dirty="0"/>
              <a:t>(Feat. </a:t>
            </a:r>
            <a:r>
              <a:rPr lang="ko-KR" altLang="en-US" dirty="0" err="1"/>
              <a:t>커넥티드카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운영기관명 </a:t>
            </a:r>
            <a:r>
              <a:rPr lang="en-US" altLang="ko-KR" dirty="0"/>
              <a:t>: </a:t>
            </a:r>
            <a:r>
              <a:rPr lang="ko-KR" altLang="en-US" dirty="0"/>
              <a:t>멀티캠퍼스</a:t>
            </a:r>
          </a:p>
        </p:txBody>
      </p:sp>
    </p:spTree>
    <p:extLst>
      <p:ext uri="{BB962C8B-B14F-4D97-AF65-F5344CB8AC3E}">
        <p14:creationId xmlns:p14="http://schemas.microsoft.com/office/powerpoint/2010/main" val="149946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SUMMARY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24843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35180C1-A7D0-48F7-97C4-66D5B946D6FC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251AB61-FD5E-4072-A48C-D21DBC5119AD}"/>
              </a:ext>
            </a:extLst>
          </p:cNvPr>
          <p:cNvSpPr txBox="1"/>
          <p:nvPr/>
        </p:nvSpPr>
        <p:spPr>
          <a:xfrm>
            <a:off x="2136531" y="1716576"/>
            <a:ext cx="9206802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프로젝트 구조 </a:t>
            </a:r>
            <a:r>
              <a:rPr lang="en-US" altLang="ko-KR" sz="2000" dirty="0"/>
              <a:t>(</a:t>
            </a:r>
            <a:r>
              <a:rPr lang="ko-KR" altLang="en-US" sz="2000" dirty="0"/>
              <a:t>시나리오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/>
              <a:t>가족 구성원 간에는 차량</a:t>
            </a:r>
            <a:r>
              <a:rPr lang="en-US" altLang="ko-KR" sz="2000" dirty="0"/>
              <a:t>, </a:t>
            </a:r>
            <a:r>
              <a:rPr lang="ko-KR" altLang="en-US" sz="2000" dirty="0"/>
              <a:t>홈을 공동소유 하므로 데이터와 명령이 공유된다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/>
              <a:t>서로 다른 가족 </a:t>
            </a:r>
            <a:r>
              <a:rPr lang="ko-KR" altLang="en-US" sz="2000" dirty="0" err="1"/>
              <a:t>구성원끼리는</a:t>
            </a:r>
            <a:r>
              <a:rPr lang="ko-KR" altLang="en-US" sz="2000" dirty="0"/>
              <a:t> 차량</a:t>
            </a:r>
            <a:r>
              <a:rPr lang="en-US" altLang="ko-KR" sz="2000" dirty="0"/>
              <a:t>, </a:t>
            </a:r>
            <a:r>
              <a:rPr lang="ko-KR" altLang="en-US" sz="2000" dirty="0"/>
              <a:t>홈에 접근할 수 없다</a:t>
            </a:r>
            <a:r>
              <a:rPr lang="en-US" altLang="ko-KR" sz="2000" dirty="0"/>
              <a:t>.</a:t>
            </a:r>
            <a:endParaRPr lang="en-US" altLang="ko-KR" sz="1200" dirty="0"/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xmlns="" id="{6A75636D-A716-466C-8677-4C267D446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40576"/>
              </p:ext>
            </p:extLst>
          </p:nvPr>
        </p:nvGraphicFramePr>
        <p:xfrm>
          <a:off x="8005666" y="3839515"/>
          <a:ext cx="3337667" cy="150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99111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SUMMARY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24843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35180C1-A7D0-48F7-97C4-66D5B946D6FC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F8A5EB84-F1D0-4510-BC29-BADA288D35FC}"/>
              </a:ext>
            </a:extLst>
          </p:cNvPr>
          <p:cNvGrpSpPr/>
          <p:nvPr/>
        </p:nvGrpSpPr>
        <p:grpSpPr>
          <a:xfrm>
            <a:off x="2833277" y="1980240"/>
            <a:ext cx="6525446" cy="2982048"/>
            <a:chOff x="1987536" y="1883447"/>
            <a:chExt cx="8065228" cy="3685709"/>
          </a:xfrm>
        </p:grpSpPr>
        <p:pic>
          <p:nvPicPr>
            <p:cNvPr id="34" name="그림 33" descr="소화전이(가) 표시된 사진&#10;&#10;자동 생성된 설명">
              <a:extLst>
                <a:ext uri="{FF2B5EF4-FFF2-40B4-BE49-F238E27FC236}">
                  <a16:creationId xmlns:a16="http://schemas.microsoft.com/office/drawing/2014/main" xmlns="" id="{A71B81CC-D4E8-4726-A0B7-743E14FD5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1"/>
                </a:ext>
              </a:extLst>
            </a:blip>
            <a:stretch>
              <a:fillRect/>
            </a:stretch>
          </p:blipFill>
          <p:spPr>
            <a:xfrm>
              <a:off x="1987536" y="2674910"/>
              <a:ext cx="1714286" cy="1714286"/>
            </a:xfrm>
            <a:prstGeom prst="rect">
              <a:avLst/>
            </a:prstGeom>
          </p:spPr>
        </p:pic>
        <p:pic>
          <p:nvPicPr>
            <p:cNvPr id="55" name="그림 54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9FDDAD32-09C5-4BFE-BB3D-29549A797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5188857" y="1883447"/>
              <a:ext cx="898386" cy="1051640"/>
            </a:xfrm>
            <a:prstGeom prst="rect">
              <a:avLst/>
            </a:prstGeom>
          </p:spPr>
        </p:pic>
        <p:pic>
          <p:nvPicPr>
            <p:cNvPr id="56" name="그림 55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0A854ED1-DC98-424A-8416-0ACAC270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3"/>
                </a:ext>
              </a:extLst>
            </a:blip>
            <a:stretch>
              <a:fillRect/>
            </a:stretch>
          </p:blipFill>
          <p:spPr>
            <a:xfrm>
              <a:off x="5197213" y="4045136"/>
              <a:ext cx="898386" cy="105164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E6A33290-B751-432E-B2B3-15854DCCAB4A}"/>
                </a:ext>
              </a:extLst>
            </p:cNvPr>
            <p:cNvSpPr txBox="1"/>
            <p:nvPr/>
          </p:nvSpPr>
          <p:spPr>
            <a:xfrm>
              <a:off x="4907305" y="3036301"/>
              <a:ext cx="1461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SmartPhone</a:t>
              </a: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FF09B6C-073A-4BFB-B550-E6BD871E0EFF}"/>
                </a:ext>
              </a:extLst>
            </p:cNvPr>
            <p:cNvSpPr txBox="1"/>
            <p:nvPr/>
          </p:nvSpPr>
          <p:spPr>
            <a:xfrm>
              <a:off x="4847225" y="5199824"/>
              <a:ext cx="1521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Infotainment</a:t>
              </a:r>
              <a:endParaRPr lang="ko-KR" altLang="en-US" dirty="0"/>
            </a:p>
          </p:txBody>
        </p:sp>
        <p:pic>
          <p:nvPicPr>
            <p:cNvPr id="58" name="그림 57" descr="중지, 표지판, 교통, 켜진이(가) 표시된 사진&#10;&#10;자동 생성된 설명">
              <a:extLst>
                <a:ext uri="{FF2B5EF4-FFF2-40B4-BE49-F238E27FC236}">
                  <a16:creationId xmlns:a16="http://schemas.microsoft.com/office/drawing/2014/main" xmlns="" id="{3093A3EE-EEB7-436E-B38F-094305A78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6"/>
                </a:ext>
              </a:extLst>
            </a:blip>
            <a:stretch>
              <a:fillRect/>
            </a:stretch>
          </p:blipFill>
          <p:spPr>
            <a:xfrm>
              <a:off x="8834670" y="2015791"/>
              <a:ext cx="1218094" cy="114794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F385D2BF-D713-4B04-A974-A86853C24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18"/>
                </a:ext>
              </a:extLst>
            </a:blip>
            <a:stretch>
              <a:fillRect/>
            </a:stretch>
          </p:blipFill>
          <p:spPr>
            <a:xfrm>
              <a:off x="8694539" y="3996901"/>
              <a:ext cx="1218094" cy="1022996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6A967DB6-5F00-4400-9D8D-30066F78B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6967" y="2403128"/>
              <a:ext cx="917614" cy="6724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1116EC94-391E-4463-A751-9842F41FD02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071" y="3854609"/>
              <a:ext cx="898510" cy="5345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5BD05AF4-139D-4B2D-A8E3-EE0BD4B3D6A1}"/>
                </a:ext>
              </a:extLst>
            </p:cNvPr>
            <p:cNvCxnSpPr>
              <a:cxnSpLocks/>
            </p:cNvCxnSpPr>
            <p:nvPr/>
          </p:nvCxnSpPr>
          <p:spPr>
            <a:xfrm>
              <a:off x="6571440" y="2356985"/>
              <a:ext cx="1852712" cy="2733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xmlns="" id="{71E6AF8D-4244-487B-B85D-C62C97AD6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3618" y="4505635"/>
              <a:ext cx="1871622" cy="9322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xmlns="" id="{266E9970-8A8C-42F3-B327-0814DE3A6DEF}"/>
                </a:ext>
              </a:extLst>
            </p:cNvPr>
            <p:cNvCxnSpPr>
              <a:cxnSpLocks/>
            </p:cNvCxnSpPr>
            <p:nvPr/>
          </p:nvCxnSpPr>
          <p:spPr>
            <a:xfrm>
              <a:off x="6562611" y="2509381"/>
              <a:ext cx="1802629" cy="17603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94D26145-302E-4795-B89F-9B8D638B6BD0}"/>
              </a:ext>
            </a:extLst>
          </p:cNvPr>
          <p:cNvSpPr txBox="1"/>
          <p:nvPr/>
        </p:nvSpPr>
        <p:spPr>
          <a:xfrm>
            <a:off x="1894525" y="1458392"/>
            <a:ext cx="9206802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프로젝트 구조 </a:t>
            </a:r>
            <a:r>
              <a:rPr lang="en-US" altLang="ko-KR" sz="2000" dirty="0"/>
              <a:t>(</a:t>
            </a:r>
            <a:r>
              <a:rPr lang="ko-KR" altLang="en-US" sz="2000" dirty="0"/>
              <a:t>시나리오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/>
              <a:t>사용자는 스마트폰을 활용해 집과 차량을 제어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 err="1"/>
              <a:t>인포테인먼트를</a:t>
            </a:r>
            <a:r>
              <a:rPr lang="ko-KR" altLang="en-US" sz="2000" dirty="0"/>
              <a:t> 활용하여 차량을 제어하고 상태를 확인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968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256692" y="2927838"/>
            <a:ext cx="7678616" cy="100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29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개요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BAA6DE9-60BB-4E11-9754-E3EA709C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149" y="1684631"/>
            <a:ext cx="7896225" cy="4048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3B0E936-C802-42A8-AF96-8FF8789E4CB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34ECA2B-56ED-49A6-9368-E0DD4ACAF794}"/>
              </a:ext>
            </a:extLst>
          </p:cNvPr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7F8747C7-1CD0-4CB5-921A-B304666ECB24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6B6F0531-77F8-4F42-BDF1-E39F0C85ED79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F6F4EE7-582C-431D-B186-DE224A4211D3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F55C7E8-3B41-4483-A93D-224E37C6C1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RFP vs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수행결과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3B0E936-C802-42A8-AF96-8FF8789E4C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34ECA2B-56ED-49A6-9368-E0DD4ACAF794}"/>
              </a:ext>
            </a:extLst>
          </p:cNvPr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7F8747C7-1CD0-4CB5-921A-B304666ECB24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6B6F0531-77F8-4F42-BDF1-E39F0C85ED79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F6F4EE7-582C-431D-B186-DE224A4211D3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F55C7E8-3B41-4483-A93D-224E37C6C1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150969C-077D-49E5-BD99-4A89CFF66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7268" y="1953751"/>
            <a:ext cx="6326049" cy="33743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AA6464C-0322-4CCD-A4BC-85616FB0A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5858" y="2609886"/>
            <a:ext cx="2448253" cy="1548272"/>
          </a:xfrm>
          <a:prstGeom prst="rect">
            <a:avLst/>
          </a:prstGeom>
        </p:spPr>
      </p:pic>
      <p:sp>
        <p:nvSpPr>
          <p:cNvPr id="24" name="십자형 23">
            <a:extLst>
              <a:ext uri="{FF2B5EF4-FFF2-40B4-BE49-F238E27FC236}">
                <a16:creationId xmlns:a16="http://schemas.microsoft.com/office/drawing/2014/main" xmlns="" id="{8454BB16-7490-4909-99E8-CF563F3EE7CC}"/>
              </a:ext>
            </a:extLst>
          </p:cNvPr>
          <p:cNvSpPr/>
          <p:nvPr/>
        </p:nvSpPr>
        <p:spPr>
          <a:xfrm>
            <a:off x="8293790" y="3084286"/>
            <a:ext cx="653600" cy="653600"/>
          </a:xfrm>
          <a:prstGeom prst="plus">
            <a:avLst>
              <a:gd name="adj" fmla="val 37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775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설계목표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3B0E936-C802-42A8-AF96-8FF8789E4C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34ECA2B-56ED-49A6-9368-E0DD4ACAF794}"/>
              </a:ext>
            </a:extLst>
          </p:cNvPr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7F8747C7-1CD0-4CB5-921A-B304666ECB24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6B6F0531-77F8-4F42-BDF1-E39F0C85ED79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F6F4EE7-582C-431D-B186-DE224A4211D3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F55C7E8-3B41-4483-A93D-224E37C6C1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F3990C1-6EA1-4B48-A9DA-E476DC131AD6}"/>
              </a:ext>
            </a:extLst>
          </p:cNvPr>
          <p:cNvSpPr txBox="1"/>
          <p:nvPr/>
        </p:nvSpPr>
        <p:spPr>
          <a:xfrm>
            <a:off x="2136531" y="1716576"/>
            <a:ext cx="9206802" cy="310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사용자 인터페이스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직관적이고 편리한 화면 설계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서버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예외상황 없이 동작가능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시나리오대로 실행하지 않더라도 정상 작동가능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코드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 err="1"/>
              <a:t>원활환</a:t>
            </a:r>
            <a:r>
              <a:rPr lang="ko-KR" altLang="en-US" sz="1200" dirty="0"/>
              <a:t> 유지보수를 위한 결합도↓ 응집도↑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가독성 높은 간결한 코드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36963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E400C36-B1DF-4297-81C8-57B52AED0E97}"/>
              </a:ext>
            </a:extLst>
          </p:cNvPr>
          <p:cNvGrpSpPr/>
          <p:nvPr/>
        </p:nvGrpSpPr>
        <p:grpSpPr>
          <a:xfrm>
            <a:off x="1512870" y="1384290"/>
            <a:ext cx="9166259" cy="4797682"/>
            <a:chOff x="408105" y="275645"/>
            <a:chExt cx="10878242" cy="569374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CB567EDE-FE32-409B-B28B-30058ADE3E72}"/>
                </a:ext>
              </a:extLst>
            </p:cNvPr>
            <p:cNvSpPr/>
            <p:nvPr/>
          </p:nvSpPr>
          <p:spPr>
            <a:xfrm>
              <a:off x="408105" y="275645"/>
              <a:ext cx="4163487" cy="9031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Home Network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905FDAB1-4393-4B3F-9E62-DAEF4005F495}"/>
                </a:ext>
              </a:extLst>
            </p:cNvPr>
            <p:cNvGrpSpPr/>
            <p:nvPr/>
          </p:nvGrpSpPr>
          <p:grpSpPr>
            <a:xfrm>
              <a:off x="1122854" y="1309253"/>
              <a:ext cx="10163493" cy="4660137"/>
              <a:chOff x="1122854" y="1309253"/>
              <a:chExt cx="10163493" cy="4660137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xmlns="" id="{2934E565-EBEB-4119-9C55-C079AF5C3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67197" y="4565361"/>
                <a:ext cx="819150" cy="1257300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700AFB20-429E-408D-8168-5B06F67DEFE8}"/>
                  </a:ext>
                </a:extLst>
              </p:cNvPr>
              <p:cNvSpPr/>
              <p:nvPr/>
            </p:nvSpPr>
            <p:spPr>
              <a:xfrm>
                <a:off x="1122854" y="2630979"/>
                <a:ext cx="1940075" cy="90311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Android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Smart Phone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A47A5987-9703-4FAF-8EF1-40EC15DF2E54}"/>
                  </a:ext>
                </a:extLst>
              </p:cNvPr>
              <p:cNvSpPr/>
              <p:nvPr/>
            </p:nvSpPr>
            <p:spPr>
              <a:xfrm>
                <a:off x="4324784" y="2450578"/>
                <a:ext cx="2102543" cy="121299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Home Server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xmlns="" id="{F3EB60CB-B57C-49B1-8307-EC28CE50A434}"/>
                  </a:ext>
                </a:extLst>
              </p:cNvPr>
              <p:cNvSpPr/>
              <p:nvPr/>
            </p:nvSpPr>
            <p:spPr>
              <a:xfrm>
                <a:off x="7643654" y="2522544"/>
                <a:ext cx="2103568" cy="11199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Latte Panda1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2EED0023-307B-483E-9E92-DC2635029F08}"/>
                  </a:ext>
                </a:extLst>
              </p:cNvPr>
              <p:cNvSpPr/>
              <p:nvPr/>
            </p:nvSpPr>
            <p:spPr>
              <a:xfrm>
                <a:off x="1122854" y="4680413"/>
                <a:ext cx="2073679" cy="128897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Spring Server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29BDCA50-C49B-40CB-81F3-B5B75D0578FD}"/>
                  </a:ext>
                </a:extLst>
              </p:cNvPr>
              <p:cNvSpPr/>
              <p:nvPr/>
            </p:nvSpPr>
            <p:spPr>
              <a:xfrm>
                <a:off x="8771323" y="3954212"/>
                <a:ext cx="1307383" cy="2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시리얼통신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9E31F1F9-C584-4C10-A749-A4D1C5C26BA5}"/>
                  </a:ext>
                </a:extLst>
              </p:cNvPr>
              <p:cNvSpPr/>
              <p:nvPr/>
            </p:nvSpPr>
            <p:spPr>
              <a:xfrm>
                <a:off x="6413967" y="2679839"/>
                <a:ext cx="1307383" cy="2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TCP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통신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74F28AFF-ABB9-4AA1-BE7D-FFBE5C18AB0D}"/>
                  </a:ext>
                </a:extLst>
              </p:cNvPr>
              <p:cNvSpPr/>
              <p:nvPr/>
            </p:nvSpPr>
            <p:spPr>
              <a:xfrm>
                <a:off x="7659338" y="4513761"/>
                <a:ext cx="2102543" cy="121299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Arduino</a:t>
                </a:r>
              </a:p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(Leo)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xmlns="" id="{94D74207-F5F5-4777-BD15-5D15AEA36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438" y="3767314"/>
                <a:ext cx="0" cy="642054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xmlns="" id="{6D1DF34A-959C-40FF-89DF-52E175D90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1521" y="3105172"/>
                <a:ext cx="756794" cy="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8F88564-E882-48B6-B812-A4112EB64A8F}"/>
                  </a:ext>
                </a:extLst>
              </p:cNvPr>
              <p:cNvSpPr/>
              <p:nvPr/>
            </p:nvSpPr>
            <p:spPr>
              <a:xfrm>
                <a:off x="3062929" y="2679839"/>
                <a:ext cx="1307383" cy="2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TCP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통신</a:t>
                </a: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xmlns="" id="{B5C97DB5-38C1-4551-A1F5-9C465F27D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483" y="3105172"/>
                <a:ext cx="756794" cy="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xmlns="" id="{F2513A80-7A3F-465C-A0FE-0F95FC344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2891" y="3700742"/>
                <a:ext cx="0" cy="813019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B04A2AD8-BC05-4B13-8EFB-5A137A2C3663}"/>
                  </a:ext>
                </a:extLst>
              </p:cNvPr>
              <p:cNvSpPr/>
              <p:nvPr/>
            </p:nvSpPr>
            <p:spPr>
              <a:xfrm>
                <a:off x="1947166" y="3963962"/>
                <a:ext cx="1307383" cy="2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TCP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통신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1D907612-2D05-4367-9F3D-4E8A3DA203D4}"/>
                  </a:ext>
                </a:extLst>
              </p:cNvPr>
              <p:cNvSpPr/>
              <p:nvPr/>
            </p:nvSpPr>
            <p:spPr>
              <a:xfrm>
                <a:off x="4340288" y="4680412"/>
                <a:ext cx="2073679" cy="128897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Oracle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xmlns="" id="{3D9DC6E9-1039-413A-B16B-BF12C1B96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483" y="5365625"/>
                <a:ext cx="911679" cy="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3A3D0C12-FD54-4E9D-A626-5DCD1D915621}"/>
                  </a:ext>
                </a:extLst>
              </p:cNvPr>
              <p:cNvSpPr/>
              <p:nvPr/>
            </p:nvSpPr>
            <p:spPr>
              <a:xfrm>
                <a:off x="3005188" y="4989047"/>
                <a:ext cx="1307383" cy="2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TCP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통신</a:t>
                </a:r>
              </a:p>
            </p:txBody>
          </p: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xmlns="" id="{E7769080-B1B3-4563-B296-491BFCD78C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1207" y="5113426"/>
                <a:ext cx="586664" cy="683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61F52599-1B07-4760-B9E0-597067ECE638}"/>
                  </a:ext>
                </a:extLst>
              </p:cNvPr>
              <p:cNvSpPr/>
              <p:nvPr/>
            </p:nvSpPr>
            <p:spPr>
              <a:xfrm>
                <a:off x="9779629" y="4741524"/>
                <a:ext cx="711851" cy="241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GPIO</a:t>
                </a:r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4C7DEC7D-AA9F-429B-AD45-8077FB4C405F}"/>
                  </a:ext>
                </a:extLst>
              </p:cNvPr>
              <p:cNvSpPr/>
              <p:nvPr/>
            </p:nvSpPr>
            <p:spPr>
              <a:xfrm>
                <a:off x="2600857" y="1706325"/>
                <a:ext cx="1307383" cy="2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/>
                    </a:solidFill>
                  </a:rPr>
                  <a:t>TCP 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통신</a:t>
                </a:r>
              </a:p>
            </p:txBody>
          </p: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xmlns="" id="{14727812-BD9C-444C-B79D-855518F0B2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9046" y="1826775"/>
                <a:ext cx="1053305" cy="538356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268EECEB-7526-4971-9891-BCB15D3639D7}"/>
                  </a:ext>
                </a:extLst>
              </p:cNvPr>
              <p:cNvSpPr/>
              <p:nvPr/>
            </p:nvSpPr>
            <p:spPr>
              <a:xfrm>
                <a:off x="4192162" y="1309253"/>
                <a:ext cx="2524425" cy="7020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Raspberry Pi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575BE56-5E27-418F-AD3F-662EE9D77FC3}"/>
              </a:ext>
            </a:extLst>
          </p:cNvPr>
          <p:cNvSpPr txBox="1"/>
          <p:nvPr/>
        </p:nvSpPr>
        <p:spPr>
          <a:xfrm>
            <a:off x="1859569" y="457200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78C5C4-8FDF-4118-BBA6-EBADB33302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6883926" y="2259601"/>
            <a:ext cx="480658" cy="579417"/>
          </a:xfrm>
          <a:prstGeom prst="rect">
            <a:avLst/>
          </a:prstGeom>
        </p:spPr>
      </p:pic>
      <p:pic>
        <p:nvPicPr>
          <p:cNvPr id="7" name="그림 6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xmlns="" id="{16293C3A-F7C7-4438-89F9-49CCF8F4E5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1"/>
              </a:ext>
            </a:extLst>
          </a:blip>
          <a:stretch>
            <a:fillRect/>
          </a:stretch>
        </p:blipFill>
        <p:spPr>
          <a:xfrm>
            <a:off x="5859320" y="3919307"/>
            <a:ext cx="601962" cy="601962"/>
          </a:xfrm>
          <a:prstGeom prst="rect">
            <a:avLst/>
          </a:prstGeom>
        </p:spPr>
      </p:pic>
      <p:pic>
        <p:nvPicPr>
          <p:cNvPr id="65" name="그림 64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65F62248-E3C4-45CE-8CF8-F6D1A90719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tretch>
            <a:fillRect/>
          </a:stretch>
        </p:blipFill>
        <p:spPr>
          <a:xfrm>
            <a:off x="1859569" y="3160070"/>
            <a:ext cx="465887" cy="5453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75B4796-6B4C-4236-A904-040757F65C1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5"/>
              </a:ext>
            </a:extLst>
          </a:blip>
          <a:stretch>
            <a:fillRect/>
          </a:stretch>
        </p:blipFill>
        <p:spPr>
          <a:xfrm>
            <a:off x="1809151" y="5679664"/>
            <a:ext cx="611965" cy="611965"/>
          </a:xfrm>
          <a:prstGeom prst="rect">
            <a:avLst/>
          </a:prstGeom>
        </p:spPr>
      </p:pic>
      <p:pic>
        <p:nvPicPr>
          <p:cNvPr id="16" name="그림 15" descr="측정기, 시계, 그리기이(가) 표시된 사진&#10;&#10;자동 생성된 설명">
            <a:extLst>
              <a:ext uri="{FF2B5EF4-FFF2-40B4-BE49-F238E27FC236}">
                <a16:creationId xmlns:a16="http://schemas.microsoft.com/office/drawing/2014/main" xmlns="" id="{02D8D7FD-363F-4732-835A-94BBB4E6979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7"/>
              </a:ext>
            </a:extLst>
          </a:blip>
          <a:stretch>
            <a:fillRect/>
          </a:stretch>
        </p:blipFill>
        <p:spPr>
          <a:xfrm>
            <a:off x="5326969" y="5961372"/>
            <a:ext cx="1371395" cy="19392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72A386D1-D315-4D50-B05B-676B09A4595C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8524C2B3-50A0-4E78-9C95-00F96B37190A}"/>
              </a:ext>
            </a:extLst>
          </p:cNvPr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851A1AD5-5B42-45EB-AD86-A35230814D81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1A43473D-A4B2-4C9C-9089-71FFCCE3F357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AA8FA15A-8E9C-45D0-B325-430DCB720D25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9F2C6DF5-2636-450D-9CCA-8E5EC6F33AE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1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575BE56-5E27-418F-AD3F-662EE9D77FC3}"/>
              </a:ext>
            </a:extLst>
          </p:cNvPr>
          <p:cNvSpPr txBox="1"/>
          <p:nvPr/>
        </p:nvSpPr>
        <p:spPr>
          <a:xfrm>
            <a:off x="1859569" y="457200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660E5942-5739-4895-92BE-9645FDD59A5B}"/>
              </a:ext>
            </a:extLst>
          </p:cNvPr>
          <p:cNvSpPr/>
          <p:nvPr/>
        </p:nvSpPr>
        <p:spPr>
          <a:xfrm>
            <a:off x="1295549" y="1197835"/>
            <a:ext cx="2793847" cy="606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Car Network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B1DA1D96-D874-4242-8CA1-2C464EE08120}"/>
              </a:ext>
            </a:extLst>
          </p:cNvPr>
          <p:cNvGrpSpPr/>
          <p:nvPr/>
        </p:nvGrpSpPr>
        <p:grpSpPr>
          <a:xfrm>
            <a:off x="2336226" y="2081861"/>
            <a:ext cx="7889296" cy="3538250"/>
            <a:chOff x="359759" y="255737"/>
            <a:chExt cx="11756899" cy="52728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C93429A1-DECA-4355-9CCC-C567C4CF7A5C}"/>
                </a:ext>
              </a:extLst>
            </p:cNvPr>
            <p:cNvGrpSpPr/>
            <p:nvPr/>
          </p:nvGrpSpPr>
          <p:grpSpPr>
            <a:xfrm>
              <a:off x="359759" y="255737"/>
              <a:ext cx="11756899" cy="5272822"/>
              <a:chOff x="359759" y="255737"/>
              <a:chExt cx="11756899" cy="5272822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xmlns="" id="{2213D9EE-6084-4D6C-AB47-81C6B39968E5}"/>
                  </a:ext>
                </a:extLst>
              </p:cNvPr>
              <p:cNvGrpSpPr/>
              <p:nvPr/>
            </p:nvGrpSpPr>
            <p:grpSpPr>
              <a:xfrm>
                <a:off x="359759" y="255737"/>
                <a:ext cx="11567205" cy="5272822"/>
                <a:chOff x="359759" y="255737"/>
                <a:chExt cx="11567205" cy="5272822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xmlns="" id="{9FAD8020-B7E3-4012-AC2F-9E20D0ECCA21}"/>
                    </a:ext>
                  </a:extLst>
                </p:cNvPr>
                <p:cNvSpPr/>
                <p:nvPr/>
              </p:nvSpPr>
              <p:spPr>
                <a:xfrm>
                  <a:off x="4946567" y="4581803"/>
                  <a:ext cx="1267686" cy="649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CAN1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xmlns="" id="{2A89835C-8249-4292-B901-175B6623AC34}"/>
                    </a:ext>
                  </a:extLst>
                </p:cNvPr>
                <p:cNvSpPr/>
                <p:nvPr/>
              </p:nvSpPr>
              <p:spPr>
                <a:xfrm>
                  <a:off x="9986889" y="2198212"/>
                  <a:ext cx="1940075" cy="7982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>
                      <a:solidFill>
                        <a:schemeClr val="tx1"/>
                      </a:solidFill>
                    </a:rPr>
                    <a:t>Android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xmlns="" id="{FB2C7397-7FEB-4DFA-BB69-ECFA5741265E}"/>
                    </a:ext>
                  </a:extLst>
                </p:cNvPr>
                <p:cNvSpPr/>
                <p:nvPr/>
              </p:nvSpPr>
              <p:spPr>
                <a:xfrm>
                  <a:off x="6965184" y="275645"/>
                  <a:ext cx="2073679" cy="112681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Spring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Server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id="{4713DB10-08F4-4938-8CF3-F43569082DBE}"/>
                    </a:ext>
                  </a:extLst>
                </p:cNvPr>
                <p:cNvSpPr/>
                <p:nvPr/>
              </p:nvSpPr>
              <p:spPr>
                <a:xfrm>
                  <a:off x="3960814" y="2198213"/>
                  <a:ext cx="1971506" cy="79825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Tablet PC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xmlns="" id="{FB47E620-DB79-4E0A-ADB2-7D48CB82004D}"/>
                    </a:ext>
                  </a:extLst>
                </p:cNvPr>
                <p:cNvSpPr/>
                <p:nvPr/>
              </p:nvSpPr>
              <p:spPr>
                <a:xfrm>
                  <a:off x="6972307" y="4384257"/>
                  <a:ext cx="2103568" cy="11199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Latte Panda1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xmlns="" id="{D85BFC94-99B5-4211-ADEB-54FB27303540}"/>
                    </a:ext>
                  </a:extLst>
                </p:cNvPr>
                <p:cNvSpPr/>
                <p:nvPr/>
              </p:nvSpPr>
              <p:spPr>
                <a:xfrm>
                  <a:off x="359759" y="4359937"/>
                  <a:ext cx="1908784" cy="116862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Latte Panda2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xmlns="" id="{0F1AF76A-0068-4D12-8A29-D1F07DC312D5}"/>
                    </a:ext>
                  </a:extLst>
                </p:cNvPr>
                <p:cNvSpPr/>
                <p:nvPr/>
              </p:nvSpPr>
              <p:spPr>
                <a:xfrm>
                  <a:off x="6972307" y="2019499"/>
                  <a:ext cx="2059432" cy="12162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TCP</a:t>
                  </a:r>
                  <a:r>
                    <a:rPr lang="ko-KR" altLang="en-US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b="1" dirty="0">
                      <a:solidFill>
                        <a:schemeClr val="tx1"/>
                      </a:solidFill>
                    </a:rPr>
                    <a:t>Server</a:t>
                  </a: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xmlns="" id="{56AD7595-0E73-4FBF-B709-E9F37DF0608A}"/>
                    </a:ext>
                  </a:extLst>
                </p:cNvPr>
                <p:cNvSpPr/>
                <p:nvPr/>
              </p:nvSpPr>
              <p:spPr>
                <a:xfrm>
                  <a:off x="7855691" y="3747544"/>
                  <a:ext cx="927824" cy="22528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</a:rPr>
                    <a:t>TCP</a:t>
                  </a:r>
                  <a:endParaRPr lang="ko-KR" altLang="en-US" sz="105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xmlns="" id="{AAAB9F3B-D65F-4407-93F2-0DB377D5D5C2}"/>
                    </a:ext>
                  </a:extLst>
                </p:cNvPr>
                <p:cNvSpPr/>
                <p:nvPr/>
              </p:nvSpPr>
              <p:spPr>
                <a:xfrm>
                  <a:off x="8855623" y="2275919"/>
                  <a:ext cx="1307383" cy="2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</a:rPr>
                    <a:t>TCP</a:t>
                  </a:r>
                  <a:endParaRPr lang="ko-KR" altLang="en-US" sz="105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xmlns="" id="{FF4A8287-F93E-44D7-9FB1-8594BFE1205A}"/>
                    </a:ext>
                  </a:extLst>
                </p:cNvPr>
                <p:cNvSpPr/>
                <p:nvPr/>
              </p:nvSpPr>
              <p:spPr>
                <a:xfrm>
                  <a:off x="2032753" y="5011014"/>
                  <a:ext cx="1377439" cy="3205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</a:rPr>
                    <a:t>Serial</a:t>
                  </a:r>
                  <a:endParaRPr lang="ko-KR" altLang="en-US" sz="105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xmlns="" id="{DF57EA2B-CE83-4CC1-933C-80B786DB82D2}"/>
                    </a:ext>
                  </a:extLst>
                </p:cNvPr>
                <p:cNvSpPr/>
                <p:nvPr/>
              </p:nvSpPr>
              <p:spPr>
                <a:xfrm>
                  <a:off x="5932320" y="5011014"/>
                  <a:ext cx="1377439" cy="3205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</a:rPr>
                    <a:t>Serial</a:t>
                  </a:r>
                  <a:endParaRPr lang="ko-KR" altLang="en-US" sz="105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xmlns="" id="{4BB8F939-3FA3-4533-8B99-F04CA84A2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54461" y="2654499"/>
                  <a:ext cx="720970" cy="0"/>
                </a:xfrm>
                <a:prstGeom prst="straightConnector1">
                  <a:avLst/>
                </a:prstGeom>
                <a:ln w="571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화살표 연결선 88">
                  <a:extLst>
                    <a:ext uri="{FF2B5EF4-FFF2-40B4-BE49-F238E27FC236}">
                      <a16:creationId xmlns:a16="http://schemas.microsoft.com/office/drawing/2014/main" xmlns="" id="{23DA9133-634F-4AF1-A26A-C21195C22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09632" y="2627664"/>
                  <a:ext cx="720970" cy="0"/>
                </a:xfrm>
                <a:prstGeom prst="straightConnector1">
                  <a:avLst/>
                </a:prstGeom>
                <a:ln w="571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xmlns="" id="{F9F60B58-8641-429C-AB24-7F99FF4F81BA}"/>
                    </a:ext>
                  </a:extLst>
                </p:cNvPr>
                <p:cNvSpPr/>
                <p:nvPr/>
              </p:nvSpPr>
              <p:spPr>
                <a:xfrm>
                  <a:off x="5838251" y="2214837"/>
                  <a:ext cx="1307383" cy="248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</a:rPr>
                    <a:t>TCP</a:t>
                  </a:r>
                  <a:endParaRPr lang="ko-KR" altLang="en-US" sz="105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1" name="직선 화살표 연결선 90">
                  <a:extLst>
                    <a:ext uri="{FF2B5EF4-FFF2-40B4-BE49-F238E27FC236}">
                      <a16:creationId xmlns:a16="http://schemas.microsoft.com/office/drawing/2014/main" xmlns="" id="{258B30A3-1EF3-4964-80E2-1A49C142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54461" y="1292086"/>
                  <a:ext cx="971984" cy="714750"/>
                </a:xfrm>
                <a:prstGeom prst="straightConnector1">
                  <a:avLst/>
                </a:prstGeom>
                <a:ln w="571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화살표 연결선 91">
                  <a:extLst>
                    <a:ext uri="{FF2B5EF4-FFF2-40B4-BE49-F238E27FC236}">
                      <a16:creationId xmlns:a16="http://schemas.microsoft.com/office/drawing/2014/main" xmlns="" id="{BAC3532F-1451-44AE-865F-F523A1FC0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16062" y="1317980"/>
                  <a:ext cx="1387050" cy="821558"/>
                </a:xfrm>
                <a:prstGeom prst="straightConnector1">
                  <a:avLst/>
                </a:prstGeom>
                <a:ln w="571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xmlns="" id="{24BEBF5C-6E4C-4381-9431-7E2803CC8558}"/>
                    </a:ext>
                  </a:extLst>
                </p:cNvPr>
                <p:cNvSpPr/>
                <p:nvPr/>
              </p:nvSpPr>
              <p:spPr>
                <a:xfrm>
                  <a:off x="9719228" y="255737"/>
                  <a:ext cx="1713227" cy="7147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Oracle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xmlns="" id="{6CFC5877-E0E5-458A-8E04-D961CC8AB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54461" y="518280"/>
                  <a:ext cx="437772" cy="340989"/>
                </a:xfrm>
                <a:prstGeom prst="straightConnector1">
                  <a:avLst/>
                </a:prstGeom>
                <a:ln w="571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>
                  <a:extLst>
                    <a:ext uri="{FF2B5EF4-FFF2-40B4-BE49-F238E27FC236}">
                      <a16:creationId xmlns:a16="http://schemas.microsoft.com/office/drawing/2014/main" xmlns="" id="{118E2AA4-9E29-412A-A1A8-DCD6286B4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02023" y="3413181"/>
                  <a:ext cx="0" cy="886329"/>
                </a:xfrm>
                <a:prstGeom prst="straightConnector1">
                  <a:avLst/>
                </a:prstGeom>
                <a:ln w="571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xmlns="" id="{AADD3018-CAFF-424D-A4F8-D9F3BDBC4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1337" y="4910774"/>
                  <a:ext cx="720970" cy="0"/>
                </a:xfrm>
                <a:prstGeom prst="straightConnector1">
                  <a:avLst/>
                </a:prstGeom>
                <a:ln w="571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화살표 연결선 96">
                  <a:extLst>
                    <a:ext uri="{FF2B5EF4-FFF2-40B4-BE49-F238E27FC236}">
                      <a16:creationId xmlns:a16="http://schemas.microsoft.com/office/drawing/2014/main" xmlns="" id="{1605B153-D1DE-4AEB-B0B7-D627C9927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34658" y="4906644"/>
                  <a:ext cx="720970" cy="0"/>
                </a:xfrm>
                <a:prstGeom prst="straightConnector1">
                  <a:avLst/>
                </a:prstGeom>
                <a:ln w="571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xmlns="" id="{69BAB850-A094-4320-8E95-D12DD9D6F36F}"/>
                    </a:ext>
                  </a:extLst>
                </p:cNvPr>
                <p:cNvSpPr/>
                <p:nvPr/>
              </p:nvSpPr>
              <p:spPr>
                <a:xfrm>
                  <a:off x="3117175" y="4581803"/>
                  <a:ext cx="1267686" cy="64968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CAN1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xmlns="" id="{C1710A5F-191A-43E7-8DD5-76FB4025B0B5}"/>
                    </a:ext>
                  </a:extLst>
                </p:cNvPr>
                <p:cNvCxnSpPr/>
                <p:nvPr/>
              </p:nvCxnSpPr>
              <p:spPr>
                <a:xfrm>
                  <a:off x="4375067" y="4747846"/>
                  <a:ext cx="571500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xmlns="" id="{5C1F0264-696E-45D9-903D-0971576D6DFB}"/>
                    </a:ext>
                  </a:extLst>
                </p:cNvPr>
                <p:cNvCxnSpPr/>
                <p:nvPr/>
              </p:nvCxnSpPr>
              <p:spPr>
                <a:xfrm>
                  <a:off x="4375067" y="5100523"/>
                  <a:ext cx="571500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xmlns="" id="{51E93F3D-E2A1-4395-9345-5B66369A8611}"/>
                  </a:ext>
                </a:extLst>
              </p:cNvPr>
              <p:cNvSpPr/>
              <p:nvPr/>
            </p:nvSpPr>
            <p:spPr>
              <a:xfrm>
                <a:off x="10501544" y="3445021"/>
                <a:ext cx="1307383" cy="248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TCP 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xmlns="" id="{296DBA8C-6088-44F2-8A96-325686DEF8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54445" y="3165969"/>
                <a:ext cx="0" cy="806862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D249FC69-BF31-43C8-9915-2EC1655B7F28}"/>
                  </a:ext>
                </a:extLst>
              </p:cNvPr>
              <p:cNvSpPr/>
              <p:nvPr/>
            </p:nvSpPr>
            <p:spPr>
              <a:xfrm>
                <a:off x="9592233" y="4118692"/>
                <a:ext cx="2524425" cy="7020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Raspberry Pi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7B9A8DFF-62B1-42BE-BA2F-105A3114822B}"/>
                </a:ext>
              </a:extLst>
            </p:cNvPr>
            <p:cNvSpPr/>
            <p:nvPr/>
          </p:nvSpPr>
          <p:spPr>
            <a:xfrm>
              <a:off x="881979" y="613112"/>
              <a:ext cx="2301548" cy="798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MongoDB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xmlns="" id="{11C88401-3EF1-483A-BA61-DB46726E8675}"/>
                </a:ext>
              </a:extLst>
            </p:cNvPr>
            <p:cNvCxnSpPr>
              <a:cxnSpLocks/>
            </p:cNvCxnSpPr>
            <p:nvPr/>
          </p:nvCxnSpPr>
          <p:spPr>
            <a:xfrm>
              <a:off x="2737060" y="1623212"/>
              <a:ext cx="945663" cy="782133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1" name="그림 100">
            <a:extLst>
              <a:ext uri="{FF2B5EF4-FFF2-40B4-BE49-F238E27FC236}">
                <a16:creationId xmlns:a16="http://schemas.microsoft.com/office/drawing/2014/main" xmlns="" id="{552172E6-9D8A-4786-8F53-32FB206233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10163456" y="4613145"/>
            <a:ext cx="480658" cy="579417"/>
          </a:xfrm>
          <a:prstGeom prst="rect">
            <a:avLst/>
          </a:prstGeom>
        </p:spPr>
      </p:pic>
      <p:pic>
        <p:nvPicPr>
          <p:cNvPr id="102" name="그림 101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xmlns="" id="{5F063F3F-C978-4133-9799-7CFAEC32A3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701128" y="3848953"/>
            <a:ext cx="601962" cy="601962"/>
          </a:xfrm>
          <a:prstGeom prst="rect">
            <a:avLst/>
          </a:prstGeom>
        </p:spPr>
      </p:pic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B4C0B4CC-FC75-4804-B8BD-F52A8C71B5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>
            <a:off x="9878302" y="3660759"/>
            <a:ext cx="465887" cy="545362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xmlns="" id="{84F0E881-1025-4123-B367-FBD6403A106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4"/>
              </a:ext>
            </a:extLst>
          </a:blip>
          <a:stretch>
            <a:fillRect/>
          </a:stretch>
        </p:blipFill>
        <p:spPr>
          <a:xfrm>
            <a:off x="7573084" y="1570024"/>
            <a:ext cx="611965" cy="611965"/>
          </a:xfrm>
          <a:prstGeom prst="rect">
            <a:avLst/>
          </a:prstGeom>
        </p:spPr>
      </p:pic>
      <p:pic>
        <p:nvPicPr>
          <p:cNvPr id="105" name="그림 104" descr="측정기, 시계, 그리기이(가) 표시된 사진&#10;&#10;자동 생성된 설명">
            <a:extLst>
              <a:ext uri="{FF2B5EF4-FFF2-40B4-BE49-F238E27FC236}">
                <a16:creationId xmlns:a16="http://schemas.microsoft.com/office/drawing/2014/main" xmlns="" id="{A2CDC644-F1AC-417B-B445-E25F6943823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6"/>
              </a:ext>
            </a:extLst>
          </a:blip>
          <a:stretch>
            <a:fillRect/>
          </a:stretch>
        </p:blipFill>
        <p:spPr>
          <a:xfrm>
            <a:off x="9044366" y="2495979"/>
            <a:ext cx="1371395" cy="193924"/>
          </a:xfrm>
          <a:prstGeom prst="rect">
            <a:avLst/>
          </a:prstGeom>
        </p:spPr>
      </p:pic>
      <p:pic>
        <p:nvPicPr>
          <p:cNvPr id="106" name="그림 10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1D249CB4-B278-448F-B6A4-8FB4D65C990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>
            <a:off x="5181193" y="3783131"/>
            <a:ext cx="465887" cy="545362"/>
          </a:xfrm>
          <a:prstGeom prst="rect">
            <a:avLst/>
          </a:prstGeom>
        </p:spPr>
      </p:pic>
      <p:pic>
        <p:nvPicPr>
          <p:cNvPr id="5" name="그림 4" descr="텍스트, 표지판, 교통, 녹색이(가) 표시된 사진&#10;&#10;자동 생성된 설명">
            <a:extLst>
              <a:ext uri="{FF2B5EF4-FFF2-40B4-BE49-F238E27FC236}">
                <a16:creationId xmlns:a16="http://schemas.microsoft.com/office/drawing/2014/main" xmlns="" id="{E1F14953-3D18-401D-9D10-43C49ADFF75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8"/>
              </a:ext>
            </a:extLst>
          </a:blip>
          <a:stretch>
            <a:fillRect/>
          </a:stretch>
        </p:blipFill>
        <p:spPr>
          <a:xfrm>
            <a:off x="2499225" y="2771588"/>
            <a:ext cx="559629" cy="48918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95E39FA6-7EF1-45B9-8CFD-340EAF70C0F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1C325005-24CD-48C6-9FA6-306D2564F65B}"/>
              </a:ext>
            </a:extLst>
          </p:cNvPr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69789443-406D-4845-841C-5CF5D389866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A474621E-1E20-45EF-9C66-18E54354884E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xmlns="" id="{9FFADDB9-8B50-4811-B457-36C11A219D3F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그림 107">
            <a:extLst>
              <a:ext uri="{FF2B5EF4-FFF2-40B4-BE49-F238E27FC236}">
                <a16:creationId xmlns:a16="http://schemas.microsoft.com/office/drawing/2014/main" xmlns="" id="{1E858D43-C5EA-4877-9380-CED45095B4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5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575BE56-5E27-418F-AD3F-662EE9D77FC3}"/>
              </a:ext>
            </a:extLst>
          </p:cNvPr>
          <p:cNvSpPr txBox="1"/>
          <p:nvPr/>
        </p:nvSpPr>
        <p:spPr>
          <a:xfrm>
            <a:off x="1859569" y="457200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상세설명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65FEC4A-9A7A-40E0-851D-B96700B50CE5}"/>
              </a:ext>
            </a:extLst>
          </p:cNvPr>
          <p:cNvSpPr txBox="1"/>
          <p:nvPr/>
        </p:nvSpPr>
        <p:spPr>
          <a:xfrm>
            <a:off x="2136531" y="1716576"/>
            <a:ext cx="9206802" cy="430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스마트폰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인포테인먼트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  Android : GSON(library), okhttp3(library), open-weather-map(</a:t>
            </a:r>
            <a:r>
              <a:rPr lang="ko-KR" altLang="en-US" sz="1200" dirty="0"/>
              <a:t>날씨 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tmap</a:t>
            </a:r>
            <a:r>
              <a:rPr lang="en-US" altLang="ko-KR" sz="1200" dirty="0"/>
              <a:t>(</a:t>
            </a:r>
            <a:r>
              <a:rPr lang="ko-KR" altLang="en-US" sz="1200" dirty="0"/>
              <a:t>지도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en-US" altLang="ko-KR" sz="1200" dirty="0" err="1"/>
              <a:t>googleSTT</a:t>
            </a:r>
            <a:r>
              <a:rPr lang="en-US" altLang="ko-KR" sz="1200" dirty="0"/>
              <a:t>(</a:t>
            </a:r>
            <a:r>
              <a:rPr lang="ko-KR" altLang="en-US" sz="1200" dirty="0"/>
              <a:t>음성인식 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웹서버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Back-End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Spring, </a:t>
            </a:r>
            <a:r>
              <a:rPr lang="en-US" altLang="ko-KR" sz="1200" dirty="0" err="1"/>
              <a:t>Mybatis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ApacheTomcat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Front-End : Bootstrap3, html5, ajax &amp; jQuery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TCP</a:t>
            </a:r>
            <a:r>
              <a:rPr lang="ko-KR" altLang="en-US" sz="1600" dirty="0"/>
              <a:t>서버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소켓서버 </a:t>
            </a:r>
            <a:r>
              <a:rPr lang="en-US" altLang="ko-KR" sz="1200" dirty="0"/>
              <a:t>: JRE1.8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데이터베이스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DB : Oracle DB, MongoDB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분석도구</a:t>
            </a:r>
            <a:r>
              <a:rPr lang="en-US" altLang="ko-KR" sz="1200" dirty="0"/>
              <a:t>, </a:t>
            </a:r>
            <a:r>
              <a:rPr lang="ko-KR" altLang="en-US" sz="1200" dirty="0"/>
              <a:t>시각화 </a:t>
            </a:r>
            <a:r>
              <a:rPr lang="en-US" altLang="ko-KR" sz="1200" dirty="0"/>
              <a:t>: R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8A27607-B3D4-4708-94BD-913AE6FFB009}"/>
              </a:ext>
            </a:extLst>
          </p:cNvPr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11A0E719-0070-402D-BD33-72355A548437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50A0E33D-1994-4A13-A21A-DC4E4F87A6D9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9F4FD4A9-0F6B-4B1A-97E9-C8A34FA93E14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F3BEA4B-356C-4B8B-AFDD-6BA0A84EE7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C576EA6-A5D1-4A08-B9F5-378C2AB14D5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11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575BE56-5E27-418F-AD3F-662EE9D77FC3}"/>
              </a:ext>
            </a:extLst>
          </p:cNvPr>
          <p:cNvSpPr txBox="1"/>
          <p:nvPr/>
        </p:nvSpPr>
        <p:spPr>
          <a:xfrm>
            <a:off x="1859569" y="457200"/>
            <a:ext cx="332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상세설명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65FEC4A-9A7A-40E0-851D-B96700B50CE5}"/>
              </a:ext>
            </a:extLst>
          </p:cNvPr>
          <p:cNvSpPr txBox="1"/>
          <p:nvPr/>
        </p:nvSpPr>
        <p:spPr>
          <a:xfrm>
            <a:off x="2136531" y="1716576"/>
            <a:ext cx="9206802" cy="2734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IoT(</a:t>
            </a:r>
            <a:r>
              <a:rPr lang="ko-KR" altLang="en-US" sz="1600" dirty="0"/>
              <a:t>차량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 err="1"/>
              <a:t>라떼판다</a:t>
            </a:r>
            <a:r>
              <a:rPr lang="en-US" altLang="ko-KR" sz="1200" dirty="0"/>
              <a:t>(x2)</a:t>
            </a:r>
            <a:r>
              <a:rPr lang="ko-KR" altLang="en-US" sz="1200" dirty="0"/>
              <a:t> </a:t>
            </a:r>
            <a:r>
              <a:rPr lang="en-US" altLang="ko-KR" sz="1200" dirty="0"/>
              <a:t>: CAN, </a:t>
            </a:r>
            <a:r>
              <a:rPr lang="ko-KR" altLang="en-US" sz="1200" dirty="0" err="1"/>
              <a:t>온습도센서</a:t>
            </a:r>
            <a:r>
              <a:rPr lang="en-US" altLang="ko-KR" sz="1200" dirty="0"/>
              <a:t>, L298N(</a:t>
            </a:r>
            <a:r>
              <a:rPr lang="ko-KR" altLang="en-US" sz="1200" dirty="0"/>
              <a:t>모터드라이버</a:t>
            </a:r>
            <a:r>
              <a:rPr lang="en-US" altLang="ko-KR" sz="1200" dirty="0"/>
              <a:t>), </a:t>
            </a:r>
            <a:r>
              <a:rPr lang="ko-KR" altLang="en-US" sz="1200" dirty="0"/>
              <a:t>모터</a:t>
            </a:r>
            <a:r>
              <a:rPr lang="en-US" altLang="ko-KR" sz="1200" dirty="0"/>
              <a:t>(x4), LED(x3), 9v</a:t>
            </a:r>
            <a:r>
              <a:rPr lang="ko-KR" altLang="en-US" sz="1200" dirty="0"/>
              <a:t>건전지</a:t>
            </a:r>
            <a:r>
              <a:rPr lang="en-US" altLang="ko-KR" sz="1200" dirty="0"/>
              <a:t>(x2), 10000mAh</a:t>
            </a:r>
            <a:r>
              <a:rPr lang="ko-KR" altLang="en-US" sz="1200" dirty="0"/>
              <a:t>배터리</a:t>
            </a:r>
            <a:r>
              <a:rPr lang="en-US" altLang="ko-KR" sz="1200" dirty="0"/>
              <a:t>(x2)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 err="1"/>
              <a:t>라즈베리파이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카메라모듈</a:t>
            </a:r>
            <a:r>
              <a:rPr lang="en-US" altLang="ko-KR" sz="1200" dirty="0"/>
              <a:t>(x1), </a:t>
            </a:r>
            <a:r>
              <a:rPr lang="en-US" altLang="ko-KR" sz="1200" dirty="0" err="1"/>
              <a:t>mjpg</a:t>
            </a:r>
            <a:r>
              <a:rPr lang="en-US" altLang="ko-KR" sz="1200" dirty="0"/>
              <a:t>-streamer(library), 10000mAh</a:t>
            </a:r>
            <a:r>
              <a:rPr lang="ko-KR" altLang="en-US" sz="1200" dirty="0"/>
              <a:t>배터리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IoT(</a:t>
            </a:r>
            <a:r>
              <a:rPr lang="ko-KR" altLang="en-US" sz="1600" dirty="0"/>
              <a:t>홈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 err="1"/>
              <a:t>라떼판다</a:t>
            </a:r>
            <a:r>
              <a:rPr lang="en-US" altLang="ko-KR" sz="1200" dirty="0"/>
              <a:t>(x1) : </a:t>
            </a:r>
            <a:r>
              <a:rPr lang="ko-KR" altLang="en-US" sz="1200" dirty="0" err="1"/>
              <a:t>온습도센서</a:t>
            </a:r>
            <a:r>
              <a:rPr lang="en-US" altLang="ko-KR" sz="1200" dirty="0"/>
              <a:t>, </a:t>
            </a:r>
            <a:r>
              <a:rPr lang="ko-KR" altLang="en-US" sz="1200" dirty="0"/>
              <a:t>불꽃감지센서</a:t>
            </a:r>
            <a:r>
              <a:rPr lang="en-US" altLang="ko-KR" sz="1200" dirty="0"/>
              <a:t>, </a:t>
            </a:r>
            <a:r>
              <a:rPr lang="ko-KR" altLang="en-US" sz="1200" dirty="0"/>
              <a:t>인체감지센서</a:t>
            </a:r>
            <a:r>
              <a:rPr lang="en-US" altLang="ko-KR" sz="1200" dirty="0"/>
              <a:t>, </a:t>
            </a:r>
            <a:r>
              <a:rPr lang="ko-KR" altLang="en-US" sz="1200" dirty="0"/>
              <a:t>가스감지센서</a:t>
            </a:r>
            <a:r>
              <a:rPr lang="en-US" altLang="ko-KR" sz="1200" dirty="0"/>
              <a:t>, </a:t>
            </a:r>
            <a:r>
              <a:rPr lang="ko-KR" altLang="en-US" sz="1200" dirty="0"/>
              <a:t>조도센서</a:t>
            </a:r>
            <a:r>
              <a:rPr lang="en-US" altLang="ko-KR" sz="1200" dirty="0"/>
              <a:t>(x2), LED(x3), </a:t>
            </a:r>
            <a:r>
              <a:rPr lang="ko-KR" altLang="en-US" sz="1200" dirty="0" err="1"/>
              <a:t>서보모터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DC</a:t>
            </a:r>
            <a:r>
              <a:rPr lang="ko-KR" altLang="en-US" sz="1200" dirty="0"/>
              <a:t>모터</a:t>
            </a:r>
            <a:r>
              <a:rPr lang="en-US" altLang="ko-KR" sz="1200" dirty="0"/>
              <a:t>, 10000mAh</a:t>
            </a:r>
            <a:r>
              <a:rPr lang="ko-KR" altLang="en-US" sz="1200" dirty="0"/>
              <a:t>배터리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 err="1"/>
              <a:t>라즈베리파이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카메라모듈</a:t>
            </a:r>
            <a:r>
              <a:rPr lang="en-US" altLang="ko-KR" sz="1200" dirty="0"/>
              <a:t>(x1), </a:t>
            </a:r>
            <a:r>
              <a:rPr lang="en-US" altLang="ko-KR" sz="1200" dirty="0" err="1"/>
              <a:t>mjpg</a:t>
            </a:r>
            <a:r>
              <a:rPr lang="en-US" altLang="ko-KR" sz="1200" dirty="0"/>
              <a:t>-streamer(library), 10000mAh</a:t>
            </a:r>
            <a:r>
              <a:rPr lang="ko-KR" altLang="en-US" sz="1200" dirty="0"/>
              <a:t>배터리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FAFBB47-D579-4583-AF1F-C2C212E9B7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02B73EBE-F94F-422B-9DDD-6B26F8CBE6CE}"/>
              </a:ext>
            </a:extLst>
          </p:cNvPr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06924973-9274-49D9-9D8B-E3B123CCD141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35F2F19B-FE34-4533-A19C-800F2A8C721B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21747F99-F829-411E-A33C-9F1582E9806E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2F15AB71-5861-41D3-AA93-4DD662C201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4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579418" y="983406"/>
            <a:ext cx="10153402" cy="5524272"/>
          </a:xfrm>
          <a:prstGeom prst="rect">
            <a:avLst/>
          </a:prstGeom>
          <a:solidFill>
            <a:schemeClr val="bg1"/>
          </a:solidFill>
          <a:ln>
            <a:solidFill>
              <a:srgbClr val="442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A7FEAC-2AB8-4D59-8CA6-73B43E0A8FD6}"/>
              </a:ext>
            </a:extLst>
          </p:cNvPr>
          <p:cNvSpPr txBox="1"/>
          <p:nvPr/>
        </p:nvSpPr>
        <p:spPr>
          <a:xfrm>
            <a:off x="1859569" y="457200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prstClr val="black"/>
                </a:solidFill>
                <a:cs typeface="Calibri" pitchFamily="34" charset="0"/>
              </a:rPr>
              <a:t>프로젝트 팀 구성 및 역할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107E8D62-1727-454E-A2D7-035013880DA0}"/>
              </a:ext>
            </a:extLst>
          </p:cNvPr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CEA11B7-C854-4CAB-AACB-B4FB4CA29440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CB9F4D61-9D7C-4D91-9009-81641A24ACBD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15C480E4-E1D7-47C0-B23D-B7EDB8BFC92C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2EEA0F55-B90B-49A0-BCEA-64364BEA53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C21C9C1E-1FE6-4FC5-809A-C27DED8838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246FCE7A-26B1-4188-BE37-8CE4FE750E41}"/>
              </a:ext>
            </a:extLst>
          </p:cNvPr>
          <p:cNvSpPr/>
          <p:nvPr/>
        </p:nvSpPr>
        <p:spPr>
          <a:xfrm>
            <a:off x="4227478" y="1138420"/>
            <a:ext cx="2286000" cy="52313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강인선 </a:t>
            </a:r>
            <a:r>
              <a:rPr lang="ko-KR" altLang="en-US" sz="2000" dirty="0" smtClean="0">
                <a:solidFill>
                  <a:schemeClr val="tx1"/>
                </a:solidFill>
              </a:rPr>
              <a:t>팀원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en-US" altLang="ko-KR" sz="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담당 업무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400" b="1" u="sng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〮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스트리밍</a:t>
            </a:r>
            <a:r>
              <a:rPr lang="ko-KR" altLang="en-US" sz="1200" dirty="0" smtClean="0">
                <a:solidFill>
                  <a:schemeClr val="tx1"/>
                </a:solidFill>
              </a:rPr>
              <a:t> 기법 조사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err="1" smtClean="0">
                <a:solidFill>
                  <a:schemeClr val="tx1"/>
                </a:solidFill>
              </a:rPr>
              <a:t>네비게이션</a:t>
            </a:r>
            <a:r>
              <a:rPr lang="ko-KR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ko-KR" sz="1200" dirty="0">
                <a:solidFill>
                  <a:schemeClr val="tx1"/>
                </a:solidFill>
              </a:rPr>
              <a:t>서비스 </a:t>
            </a:r>
            <a:r>
              <a:rPr lang="ko-KR" altLang="ko-KR" sz="1200" dirty="0" smtClean="0">
                <a:solidFill>
                  <a:schemeClr val="tx1"/>
                </a:solidFill>
              </a:rPr>
              <a:t>구축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지나간 </a:t>
            </a:r>
            <a:r>
              <a:rPr lang="ko-KR" altLang="ko-KR" sz="1200" dirty="0">
                <a:solidFill>
                  <a:schemeClr val="tx1"/>
                </a:solidFill>
              </a:rPr>
              <a:t>경로를 지워주는</a:t>
            </a:r>
            <a:r>
              <a:rPr lang="en-US" altLang="ko-KR" sz="1200" dirty="0">
                <a:solidFill>
                  <a:schemeClr val="tx1"/>
                </a:solidFill>
              </a:rPr>
              <a:t> UI</a:t>
            </a:r>
            <a:r>
              <a:rPr lang="ko-KR" altLang="ko-KR" sz="1200" dirty="0">
                <a:solidFill>
                  <a:schemeClr val="tx1"/>
                </a:solidFill>
              </a:rPr>
              <a:t>구축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>
                <a:solidFill>
                  <a:schemeClr val="tx1"/>
                </a:solidFill>
              </a:rPr>
              <a:t>자동 목적지 설정 기능 </a:t>
            </a:r>
            <a:r>
              <a:rPr lang="ko-KR" altLang="ko-KR" sz="1200" dirty="0" smtClean="0">
                <a:solidFill>
                  <a:schemeClr val="tx1"/>
                </a:solidFill>
              </a:rPr>
              <a:t>설계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en-US" altLang="ko-KR" sz="1200" dirty="0" smtClean="0">
                <a:solidFill>
                  <a:schemeClr val="tx1"/>
                </a:solidFill>
              </a:rPr>
              <a:t>App</a:t>
            </a:r>
            <a:r>
              <a:rPr lang="en-US" altLang="ko-KR" sz="1200" dirty="0">
                <a:solidFill>
                  <a:schemeClr val="tx1"/>
                </a:solidFill>
              </a:rPr>
              <a:t>, tablet </a:t>
            </a:r>
            <a:r>
              <a:rPr lang="ko-KR" altLang="ko-KR" sz="1200" dirty="0">
                <a:solidFill>
                  <a:schemeClr val="tx1"/>
                </a:solidFill>
              </a:rPr>
              <a:t>간 통신</a:t>
            </a:r>
            <a:r>
              <a:rPr lang="en-US" altLang="ko-KR" sz="1200" dirty="0">
                <a:solidFill>
                  <a:schemeClr val="tx1"/>
                </a:solidFill>
              </a:rPr>
              <a:t>, Can </a:t>
            </a:r>
            <a:r>
              <a:rPr lang="ko-KR" altLang="ko-KR" sz="1200" dirty="0">
                <a:solidFill>
                  <a:schemeClr val="tx1"/>
                </a:solidFill>
              </a:rPr>
              <a:t>통신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026A3C3-99D9-4F81-90E5-05383053DED8}"/>
              </a:ext>
            </a:extLst>
          </p:cNvPr>
          <p:cNvSpPr/>
          <p:nvPr/>
        </p:nvSpPr>
        <p:spPr>
          <a:xfrm>
            <a:off x="6754997" y="1138419"/>
            <a:ext cx="2286000" cy="52142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김성현 </a:t>
            </a:r>
            <a:r>
              <a:rPr lang="ko-KR" altLang="en-US" sz="2000" dirty="0">
                <a:solidFill>
                  <a:schemeClr val="tx1"/>
                </a:solidFill>
              </a:rPr>
              <a:t>팀원</a:t>
            </a:r>
          </a:p>
          <a:p>
            <a:pPr algn="ctr"/>
            <a:endParaRPr lang="en-US" altLang="ko-KR" sz="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담당 업무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400" b="1" u="sng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〮 </a:t>
            </a:r>
            <a:r>
              <a:rPr lang="en-US" altLang="ko-KR" sz="1200" dirty="0" smtClean="0">
                <a:solidFill>
                  <a:schemeClr val="tx1"/>
                </a:solidFill>
              </a:rPr>
              <a:t>Use Case </a:t>
            </a:r>
            <a:r>
              <a:rPr lang="ko-KR" altLang="en-US" sz="1200" dirty="0" smtClean="0">
                <a:solidFill>
                  <a:schemeClr val="tx1"/>
                </a:solidFill>
              </a:rPr>
              <a:t>조사 및 </a:t>
            </a:r>
            <a:r>
              <a:rPr lang="en-US" altLang="ko-KR" sz="1200" dirty="0" smtClean="0">
                <a:solidFill>
                  <a:schemeClr val="tx1"/>
                </a:solidFill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</a:rPr>
              <a:t>설계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err="1" smtClean="0">
                <a:solidFill>
                  <a:schemeClr val="tx1"/>
                </a:solidFill>
              </a:rPr>
              <a:t>웹서버를</a:t>
            </a:r>
            <a:r>
              <a:rPr lang="ko-KR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ko-KR" sz="1200" dirty="0">
                <a:solidFill>
                  <a:schemeClr val="tx1"/>
                </a:solidFill>
              </a:rPr>
              <a:t>통한 주행 화면 </a:t>
            </a:r>
            <a:r>
              <a:rPr lang="ko-KR" altLang="ko-KR" sz="1200" dirty="0" err="1" smtClean="0">
                <a:solidFill>
                  <a:schemeClr val="tx1"/>
                </a:solidFill>
              </a:rPr>
              <a:t>스트리밍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무인주행 </a:t>
            </a:r>
            <a:r>
              <a:rPr lang="ko-KR" altLang="ko-KR" sz="1200" dirty="0">
                <a:solidFill>
                  <a:schemeClr val="tx1"/>
                </a:solidFill>
              </a:rPr>
              <a:t>안정화 및</a:t>
            </a:r>
            <a:r>
              <a:rPr lang="en-US" altLang="ko-KR" sz="1200" dirty="0">
                <a:solidFill>
                  <a:schemeClr val="tx1"/>
                </a:solidFill>
              </a:rPr>
              <a:t> Spring </a:t>
            </a:r>
            <a:r>
              <a:rPr lang="ko-KR" altLang="ko-KR" sz="1200" dirty="0">
                <a:solidFill>
                  <a:schemeClr val="tx1"/>
                </a:solidFill>
              </a:rPr>
              <a:t>서버환경 </a:t>
            </a:r>
            <a:r>
              <a:rPr lang="ko-KR" altLang="ko-KR" sz="1200" dirty="0" smtClean="0">
                <a:solidFill>
                  <a:schemeClr val="tx1"/>
                </a:solidFill>
              </a:rPr>
              <a:t>구축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en-US" altLang="ko-KR" sz="1200" dirty="0" smtClean="0">
                <a:solidFill>
                  <a:schemeClr val="tx1"/>
                </a:solidFill>
              </a:rPr>
              <a:t>Spring </a:t>
            </a:r>
            <a:r>
              <a:rPr lang="ko-KR" altLang="ko-KR" sz="1200" dirty="0">
                <a:solidFill>
                  <a:schemeClr val="tx1"/>
                </a:solidFill>
              </a:rPr>
              <a:t>활용 웹 구현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EE43E52A-5658-436A-80BE-6415AFD275AB}"/>
              </a:ext>
            </a:extLst>
          </p:cNvPr>
          <p:cNvSpPr/>
          <p:nvPr/>
        </p:nvSpPr>
        <p:spPr>
          <a:xfrm>
            <a:off x="9283651" y="1138419"/>
            <a:ext cx="2286000" cy="52045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백승재 </a:t>
            </a:r>
            <a:r>
              <a:rPr lang="ko-KR" altLang="en-US" sz="2000" dirty="0">
                <a:solidFill>
                  <a:schemeClr val="tx1"/>
                </a:solidFill>
              </a:rPr>
              <a:t>팀원</a:t>
            </a:r>
          </a:p>
          <a:p>
            <a:pPr algn="ctr"/>
            <a:endParaRPr lang="en-US" altLang="ko-KR" sz="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담당 업무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400" b="1" u="sng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〮 </a:t>
            </a:r>
            <a:r>
              <a:rPr lang="ko-KR" altLang="en-US" sz="1200" dirty="0" smtClean="0">
                <a:solidFill>
                  <a:schemeClr val="tx1"/>
                </a:solidFill>
              </a:rPr>
              <a:t>필드 하드웨어 조사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차량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ko-KR" sz="1200" dirty="0" err="1">
                <a:solidFill>
                  <a:schemeClr val="tx1"/>
                </a:solidFill>
              </a:rPr>
              <a:t>라떼판다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ko-KR" sz="1200" dirty="0" err="1">
                <a:solidFill>
                  <a:schemeClr val="tx1"/>
                </a:solidFill>
              </a:rPr>
              <a:t>태블릿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ko-KR" sz="1200" dirty="0" err="1">
                <a:solidFill>
                  <a:schemeClr val="tx1"/>
                </a:solidFill>
              </a:rPr>
              <a:t>안드로이드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ko-KR" sz="1200" dirty="0" err="1">
                <a:solidFill>
                  <a:schemeClr val="tx1"/>
                </a:solidFill>
              </a:rPr>
              <a:t>스마트폰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ko-KR" sz="1200" dirty="0" err="1">
                <a:solidFill>
                  <a:schemeClr val="tx1"/>
                </a:solidFill>
              </a:rPr>
              <a:t>안드로이드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ko-KR" sz="1200" dirty="0">
                <a:solidFill>
                  <a:schemeClr val="tx1"/>
                </a:solidFill>
              </a:rPr>
              <a:t>를 연결하는 서버 </a:t>
            </a:r>
            <a:r>
              <a:rPr lang="ko-KR" altLang="ko-KR" sz="1200" dirty="0" smtClean="0">
                <a:solidFill>
                  <a:schemeClr val="tx1"/>
                </a:solidFill>
              </a:rPr>
              <a:t>구축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차량용 </a:t>
            </a:r>
            <a:r>
              <a:rPr lang="ko-KR" altLang="ko-KR" sz="1200" dirty="0">
                <a:solidFill>
                  <a:schemeClr val="tx1"/>
                </a:solidFill>
              </a:rPr>
              <a:t>서버구축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 err="1">
                <a:solidFill>
                  <a:schemeClr val="tx1"/>
                </a:solidFill>
              </a:rPr>
              <a:t>스마트폰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 err="1">
                <a:solidFill>
                  <a:schemeClr val="tx1"/>
                </a:solidFill>
              </a:rPr>
              <a:t>태블릿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>
                <a:solidFill>
                  <a:schemeClr val="tx1"/>
                </a:solidFill>
              </a:rPr>
              <a:t>차량 연결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센서를 </a:t>
            </a:r>
            <a:r>
              <a:rPr lang="ko-KR" altLang="ko-KR" sz="1200" dirty="0">
                <a:solidFill>
                  <a:schemeClr val="tx1"/>
                </a:solidFill>
              </a:rPr>
              <a:t>통한 차량속도감지 및 이동거리 </a:t>
            </a:r>
            <a:r>
              <a:rPr lang="ko-KR" altLang="ko-KR" sz="1200" dirty="0" smtClean="0">
                <a:solidFill>
                  <a:schemeClr val="tx1"/>
                </a:solidFill>
              </a:rPr>
              <a:t>측정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서버안정화 </a:t>
            </a:r>
            <a:r>
              <a:rPr lang="ko-KR" altLang="ko-KR" sz="1200" dirty="0">
                <a:solidFill>
                  <a:schemeClr val="tx1"/>
                </a:solidFill>
              </a:rPr>
              <a:t>및 </a:t>
            </a:r>
            <a:r>
              <a:rPr lang="ko-KR" altLang="ko-KR" sz="1200" dirty="0" err="1">
                <a:solidFill>
                  <a:schemeClr val="tx1"/>
                </a:solidFill>
              </a:rPr>
              <a:t>태블릿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 err="1">
                <a:solidFill>
                  <a:schemeClr val="tx1"/>
                </a:solidFill>
              </a:rPr>
              <a:t>스마트폰</a:t>
            </a:r>
            <a:r>
              <a:rPr lang="ko-KR" altLang="ko-KR" sz="1200" dirty="0">
                <a:solidFill>
                  <a:schemeClr val="tx1"/>
                </a:solidFill>
              </a:rPr>
              <a:t> </a:t>
            </a:r>
            <a:r>
              <a:rPr lang="ko-KR" altLang="ko-KR" sz="1200" dirty="0" err="1">
                <a:solidFill>
                  <a:schemeClr val="tx1"/>
                </a:solidFill>
              </a:rPr>
              <a:t>앱</a:t>
            </a:r>
            <a:r>
              <a:rPr lang="ko-KR" altLang="ko-KR" sz="1200" dirty="0">
                <a:solidFill>
                  <a:schemeClr val="tx1"/>
                </a:solidFill>
              </a:rPr>
              <a:t> 오류수정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1699960" y="1138419"/>
            <a:ext cx="2286000" cy="52313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신승환 </a:t>
            </a:r>
            <a:r>
              <a:rPr lang="ko-KR" altLang="en-US" sz="2000" dirty="0" smtClean="0">
                <a:solidFill>
                  <a:schemeClr val="tx1"/>
                </a:solidFill>
              </a:rPr>
              <a:t>팀장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en-US" altLang="ko-KR" sz="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 smtClean="0">
                <a:solidFill>
                  <a:schemeClr val="tx1"/>
                </a:solidFill>
              </a:rPr>
              <a:t>담당 업무</a:t>
            </a:r>
            <a:endParaRPr lang="en-US" altLang="ko-KR" sz="1400" b="1" u="sng" dirty="0" smtClean="0">
              <a:solidFill>
                <a:schemeClr val="tx1"/>
              </a:solidFill>
            </a:endParaRPr>
          </a:p>
          <a:p>
            <a:pPr algn="ctr"/>
            <a:endParaRPr lang="en-US" altLang="ko-KR" sz="500" b="1" u="sng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〮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IoT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ko-KR" sz="1200" dirty="0">
                <a:solidFill>
                  <a:schemeClr val="tx1"/>
                </a:solidFill>
              </a:rPr>
              <a:t>홈 환경 </a:t>
            </a:r>
            <a:r>
              <a:rPr lang="ko-KR" altLang="ko-KR" sz="1200" dirty="0" smtClean="0">
                <a:solidFill>
                  <a:schemeClr val="tx1"/>
                </a:solidFill>
              </a:rPr>
              <a:t>조사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전구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1200" dirty="0" smtClean="0">
                <a:solidFill>
                  <a:schemeClr val="tx1"/>
                </a:solidFill>
              </a:rPr>
              <a:t>   - ON/OFF/AUTO </a:t>
            </a:r>
            <a:r>
              <a:rPr lang="ko-KR" altLang="ko-KR" sz="1200" dirty="0">
                <a:solidFill>
                  <a:schemeClr val="tx1"/>
                </a:solidFill>
              </a:rPr>
              <a:t>구현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가전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- ON/OFF/Reservation </a:t>
            </a:r>
            <a:r>
              <a:rPr lang="ko-KR" altLang="ko-KR" sz="1200" dirty="0" smtClean="0">
                <a:solidFill>
                  <a:schemeClr val="tx1"/>
                </a:solidFill>
              </a:rPr>
              <a:t>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가스레인지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</a:t>
            </a:r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ko-KR" sz="1200" dirty="0">
                <a:solidFill>
                  <a:schemeClr val="tx1"/>
                </a:solidFill>
              </a:rPr>
              <a:t>가스 잠그고 </a:t>
            </a:r>
            <a:r>
              <a:rPr lang="ko-KR" altLang="ko-KR" sz="1200" dirty="0" smtClean="0">
                <a:solidFill>
                  <a:schemeClr val="tx1"/>
                </a:solidFill>
              </a:rPr>
              <a:t>열기</a:t>
            </a:r>
          </a:p>
          <a:p>
            <a:pPr lvl="0"/>
            <a:r>
              <a:rPr lang="en-US" altLang="ko-KR" sz="1200" dirty="0" smtClean="0">
                <a:solidFill>
                  <a:schemeClr val="tx1"/>
                </a:solidFill>
              </a:rPr>
              <a:t>   - </a:t>
            </a:r>
            <a:r>
              <a:rPr lang="ko-KR" altLang="ko-KR" sz="1200" dirty="0" smtClean="0">
                <a:solidFill>
                  <a:schemeClr val="tx1"/>
                </a:solidFill>
              </a:rPr>
              <a:t>가스 유출 감지 시 잠그고 </a:t>
            </a:r>
            <a:r>
              <a:rPr lang="ko-KR" altLang="ko-KR" sz="1200" dirty="0" err="1" smtClean="0">
                <a:solidFill>
                  <a:schemeClr val="tx1"/>
                </a:solidFill>
              </a:rPr>
              <a:t>폰으로</a:t>
            </a:r>
            <a:r>
              <a:rPr lang="ko-KR" altLang="ko-KR" sz="1200" dirty="0" smtClean="0">
                <a:solidFill>
                  <a:schemeClr val="tx1"/>
                </a:solidFill>
              </a:rPr>
              <a:t> 노티 </a:t>
            </a:r>
          </a:p>
          <a:p>
            <a:pPr lvl="0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-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ko-KR" sz="1200" dirty="0">
                <a:solidFill>
                  <a:schemeClr val="tx1"/>
                </a:solidFill>
              </a:rPr>
              <a:t>칸 강 중 약 켜기</a:t>
            </a:r>
            <a:r>
              <a:rPr lang="en-US" altLang="ko-KR" sz="1200" dirty="0">
                <a:solidFill>
                  <a:schemeClr val="tx1"/>
                </a:solidFill>
              </a:rPr>
              <a:t>(3</a:t>
            </a:r>
            <a:r>
              <a:rPr lang="ko-KR" altLang="ko-KR" sz="1200" dirty="0" smtClean="0">
                <a:solidFill>
                  <a:schemeClr val="tx1"/>
                </a:solidFill>
              </a:rPr>
              <a:t>단계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pPr lvl="0"/>
            <a:r>
              <a:rPr lang="en-US" altLang="ko-KR" sz="1200" b="1" dirty="0" smtClean="0">
                <a:solidFill>
                  <a:schemeClr val="tx1"/>
                </a:solidFill>
              </a:rPr>
              <a:t>〮 </a:t>
            </a:r>
            <a:r>
              <a:rPr lang="ko-KR" altLang="ko-KR" sz="1200" dirty="0" err="1" smtClean="0">
                <a:solidFill>
                  <a:schemeClr val="tx1"/>
                </a:solidFill>
              </a:rPr>
              <a:t>메인화면</a:t>
            </a:r>
            <a:r>
              <a:rPr lang="ko-KR" altLang="ko-KR" sz="1200" dirty="0" smtClean="0">
                <a:solidFill>
                  <a:schemeClr val="tx1"/>
                </a:solidFill>
              </a:rPr>
              <a:t> 구성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err="1" smtClean="0">
                <a:solidFill>
                  <a:schemeClr val="tx1"/>
                </a:solidFill>
              </a:rPr>
              <a:t>홈서버</a:t>
            </a:r>
            <a:r>
              <a:rPr lang="ko-KR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구축</a:t>
            </a:r>
            <a:r>
              <a:rPr lang="ko-KR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ko-KR" sz="1200" dirty="0">
                <a:solidFill>
                  <a:schemeClr val="tx1"/>
                </a:solidFill>
              </a:rPr>
              <a:t>및 추가 기능 구현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>
                <a:solidFill>
                  <a:schemeClr val="tx1"/>
                </a:solidFill>
              </a:rPr>
              <a:t>시뮬레이션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39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256692" y="2927838"/>
            <a:ext cx="7678616" cy="100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48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95EA951-EED7-4F95-8B8D-7425288810DE}"/>
              </a:ext>
            </a:extLst>
          </p:cNvPr>
          <p:cNvSpPr txBox="1"/>
          <p:nvPr/>
        </p:nvSpPr>
        <p:spPr>
          <a:xfrm>
            <a:off x="2136531" y="1716576"/>
            <a:ext cx="920680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동영상으로 제출했으며</a:t>
            </a:r>
            <a:r>
              <a:rPr lang="en-US" altLang="ko-KR" sz="1600" dirty="0"/>
              <a:t>, </a:t>
            </a:r>
            <a:r>
              <a:rPr lang="ko-KR" altLang="en-US" sz="1600" dirty="0"/>
              <a:t>각 화면에 대한 간략한 설명을 첨부합니다</a:t>
            </a:r>
            <a:r>
              <a:rPr lang="en-US" altLang="ko-KR" sz="1600" dirty="0"/>
              <a:t>.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95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3" name="그림 2" descr="실내, 사람, 손, 쥐고있는이(가) 표시된 사진&#10;&#10;자동 생성된 설명">
            <a:extLst>
              <a:ext uri="{FF2B5EF4-FFF2-40B4-BE49-F238E27FC236}">
                <a16:creationId xmlns:a16="http://schemas.microsoft.com/office/drawing/2014/main" xmlns="" id="{F80FC534-FB72-485B-8508-1A2E633E52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72" y="1496817"/>
            <a:ext cx="6611815" cy="36604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970499" y="1621397"/>
            <a:ext cx="2594987" cy="245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회원가입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SMS </a:t>
            </a:r>
            <a:r>
              <a:rPr lang="ko-KR" altLang="en-US" sz="1400" dirty="0"/>
              <a:t>인증을 통한 본인인증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안드로이드에서 </a:t>
            </a:r>
            <a:r>
              <a:rPr lang="en-US" altLang="ko-KR" sz="1400" dirty="0"/>
              <a:t>SMS</a:t>
            </a:r>
            <a:r>
              <a:rPr lang="ko-KR" altLang="en-US" sz="1400" dirty="0"/>
              <a:t>전송 권한 획득 후 입력된 전화번호로 </a:t>
            </a:r>
            <a:r>
              <a:rPr lang="en-US" altLang="ko-KR" sz="1400" dirty="0"/>
              <a:t>SMS </a:t>
            </a:r>
            <a:r>
              <a:rPr lang="ko-KR" altLang="en-US" sz="1400" dirty="0"/>
              <a:t>전송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1460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2136531" y="1716576"/>
            <a:ext cx="9206802" cy="11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회원가입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인증 </a:t>
            </a:r>
            <a:r>
              <a:rPr lang="en-US" altLang="ko-KR" sz="1400" dirty="0"/>
              <a:t>SMS</a:t>
            </a:r>
            <a:r>
              <a:rPr lang="ko-KR" altLang="en-US" sz="1400" dirty="0"/>
              <a:t>를 확인한 상태</a:t>
            </a:r>
            <a:endParaRPr lang="en-US" altLang="ko-KR" sz="2000" dirty="0"/>
          </a:p>
        </p:txBody>
      </p:sp>
      <p:pic>
        <p:nvPicPr>
          <p:cNvPr id="17" name="그림 16" descr="실내, 사람, 전자기기, 쥐고있는이(가) 표시된 사진&#10;&#10;자동 생성된 설명">
            <a:extLst>
              <a:ext uri="{FF2B5EF4-FFF2-40B4-BE49-F238E27FC236}">
                <a16:creationId xmlns:a16="http://schemas.microsoft.com/office/drawing/2014/main" xmlns="" id="{7DF30124-DDD1-43D4-AA70-009CEEA79F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73" y="2111900"/>
            <a:ext cx="6538076" cy="35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7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2024164" y="3471264"/>
            <a:ext cx="5741377" cy="245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DB</a:t>
            </a:r>
            <a:r>
              <a:rPr lang="ko-KR" altLang="en-US" sz="2000" dirty="0"/>
              <a:t>설계 </a:t>
            </a:r>
            <a:r>
              <a:rPr lang="en-US" altLang="ko-KR" sz="2000" dirty="0"/>
              <a:t>– </a:t>
            </a:r>
            <a:r>
              <a:rPr lang="ko-KR" altLang="en-US" sz="2000" dirty="0"/>
              <a:t>가족분리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Kang</a:t>
            </a:r>
            <a:r>
              <a:rPr lang="ko-KR" altLang="en-US" sz="1400" dirty="0"/>
              <a:t>가족과 </a:t>
            </a:r>
            <a:r>
              <a:rPr lang="en-US" altLang="ko-KR" sz="1400" dirty="0" err="1"/>
              <a:t>kim</a:t>
            </a:r>
            <a:r>
              <a:rPr lang="en-US" altLang="ko-KR" sz="1400" dirty="0"/>
              <a:t> </a:t>
            </a:r>
            <a:r>
              <a:rPr lang="ko-KR" altLang="en-US" sz="1400" dirty="0"/>
              <a:t>가족으로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분리하여 로그인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HashMap&lt;String, HashMap&lt;String, Socket&gt;&gt;</a:t>
            </a:r>
            <a:r>
              <a:rPr lang="ko-KR" altLang="en-US" sz="1400" dirty="0"/>
              <a:t>형태로 구현하여 가족을 분리하고 </a:t>
            </a:r>
            <a:r>
              <a:rPr lang="ko-KR" altLang="en-US" sz="1400" dirty="0" err="1"/>
              <a:t>개인을</a:t>
            </a:r>
            <a:r>
              <a:rPr lang="ko-KR" altLang="en-US" sz="1400" dirty="0"/>
              <a:t> 식별</a:t>
            </a:r>
            <a:endParaRPr lang="en-US" altLang="ko-KR" sz="1400" dirty="0"/>
          </a:p>
        </p:txBody>
      </p:sp>
      <p:pic>
        <p:nvPicPr>
          <p:cNvPr id="3" name="그림 2" descr="검은색, 앉아있는, 버스, 주차이(가) 표시된 사진&#10;&#10;자동 생성된 설명">
            <a:extLst>
              <a:ext uri="{FF2B5EF4-FFF2-40B4-BE49-F238E27FC236}">
                <a16:creationId xmlns:a16="http://schemas.microsoft.com/office/drawing/2014/main" xmlns="" id="{A6438186-08D0-4D3F-BA98-75B9734B4A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063" y="1593875"/>
            <a:ext cx="6028585" cy="352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4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2136531" y="1716576"/>
            <a:ext cx="9206802" cy="148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DB</a:t>
            </a:r>
            <a:r>
              <a:rPr lang="ko-KR" altLang="en-US" sz="2000" dirty="0"/>
              <a:t>설계 </a:t>
            </a:r>
            <a:r>
              <a:rPr lang="en-US" altLang="ko-KR" sz="2000" dirty="0"/>
              <a:t>– </a:t>
            </a:r>
            <a:r>
              <a:rPr lang="ko-KR" altLang="en-US" sz="2000" dirty="0"/>
              <a:t>가족분리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태블릿에 </a:t>
            </a:r>
            <a:r>
              <a:rPr lang="ko-KR" altLang="en-US" sz="1400" dirty="0" err="1"/>
              <a:t>로그인된</a:t>
            </a:r>
            <a:r>
              <a:rPr lang="ko-KR" altLang="en-US" sz="1400" dirty="0"/>
              <a:t> 가족만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차량을 제어 가능</a:t>
            </a:r>
            <a:endParaRPr lang="en-US" altLang="ko-KR" sz="2000" dirty="0"/>
          </a:p>
        </p:txBody>
      </p:sp>
      <p:pic>
        <p:nvPicPr>
          <p:cNvPr id="4" name="그림 3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34558E18-5409-4CC5-B146-23BC460B38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33" y="2257833"/>
            <a:ext cx="6400800" cy="34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95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2136531" y="1716576"/>
            <a:ext cx="9206802" cy="148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DB</a:t>
            </a:r>
            <a:r>
              <a:rPr lang="ko-KR" altLang="en-US" sz="2000" dirty="0"/>
              <a:t>설계 </a:t>
            </a:r>
            <a:r>
              <a:rPr lang="en-US" altLang="ko-KR" sz="2000" dirty="0"/>
              <a:t>– </a:t>
            </a:r>
            <a:r>
              <a:rPr lang="ko-KR" altLang="en-US" sz="2000" dirty="0"/>
              <a:t>가족분리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태블릿에 </a:t>
            </a:r>
            <a:r>
              <a:rPr lang="ko-KR" altLang="en-US" sz="1400" dirty="0" err="1"/>
              <a:t>로그인된</a:t>
            </a:r>
            <a:r>
              <a:rPr lang="ko-KR" altLang="en-US" sz="1400" dirty="0"/>
              <a:t> 가족만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차량을 제어 가능</a:t>
            </a:r>
            <a:endParaRPr lang="en-US" altLang="ko-KR" sz="2000" dirty="0"/>
          </a:p>
        </p:txBody>
      </p:sp>
      <p:pic>
        <p:nvPicPr>
          <p:cNvPr id="3" name="그림 2" descr="컴퓨터, 사진, 다른, 주방이(가) 표시된 사진&#10;&#10;자동 생성된 설명">
            <a:extLst>
              <a:ext uri="{FF2B5EF4-FFF2-40B4-BE49-F238E27FC236}">
                <a16:creationId xmlns:a16="http://schemas.microsoft.com/office/drawing/2014/main" xmlns="" id="{80460B2A-DB8A-454D-8A87-A3783C547D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46" y="2093907"/>
            <a:ext cx="6294392" cy="35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0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3231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태블릿</a:t>
            </a:r>
            <a:r>
              <a:rPr lang="en-US" altLang="ko-KR" sz="2000" dirty="0"/>
              <a:t>(GPS</a:t>
            </a:r>
            <a:r>
              <a:rPr lang="ko-KR" altLang="en-US" sz="2000" dirty="0" err="1"/>
              <a:t>조작어플</a:t>
            </a:r>
            <a:r>
              <a:rPr lang="en-US" altLang="ko-KR" sz="2000" dirty="0"/>
              <a:t>) </a:t>
            </a:r>
            <a:r>
              <a:rPr lang="ko-KR" altLang="en-US" sz="2000" dirty="0"/>
              <a:t>활용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스마트폰의 현재위치로부터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태블릿의 위치까지 </a:t>
            </a:r>
            <a:r>
              <a:rPr lang="ko-KR" altLang="en-US" sz="1400" dirty="0" smtClean="0"/>
              <a:t>길 찾기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차량의 위치이동이 제한되기 때문에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태블릿에 </a:t>
            </a:r>
            <a:r>
              <a:rPr lang="en-US" altLang="ko-KR" sz="1400" dirty="0"/>
              <a:t>GPS</a:t>
            </a:r>
            <a:r>
              <a:rPr lang="ko-KR" altLang="en-US" sz="1400" dirty="0"/>
              <a:t>를 임의로 설정할 수 있는 앱을 설치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Tmap</a:t>
            </a:r>
            <a:r>
              <a:rPr lang="en-US" altLang="ko-KR" sz="1400" dirty="0" smtClean="0"/>
              <a:t> API</a:t>
            </a:r>
            <a:r>
              <a:rPr lang="ko-KR" altLang="en-US" sz="1400" dirty="0"/>
              <a:t>를 활용한 </a:t>
            </a:r>
            <a:r>
              <a:rPr lang="ko-KR" altLang="en-US" sz="1400" dirty="0" smtClean="0"/>
              <a:t>길 찾기</a:t>
            </a:r>
            <a:endParaRPr lang="en-US" altLang="ko-KR" sz="1400" dirty="0"/>
          </a:p>
        </p:txBody>
      </p:sp>
      <p:pic>
        <p:nvPicPr>
          <p:cNvPr id="4" name="그림 3" descr="모니터, 컴퓨터, 다른, 측면이(가) 표시된 사진&#10;&#10;자동 생성된 설명">
            <a:extLst>
              <a:ext uri="{FF2B5EF4-FFF2-40B4-BE49-F238E27FC236}">
                <a16:creationId xmlns:a16="http://schemas.microsoft.com/office/drawing/2014/main" xmlns="" id="{913604FE-6134-4F98-B97A-5CE22B53EE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88" y="1972271"/>
            <a:ext cx="6488723" cy="36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81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3231390" cy="148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검색결과 </a:t>
            </a:r>
            <a:r>
              <a:rPr lang="ko-KR" altLang="en-US" sz="2000" dirty="0" err="1"/>
              <a:t>길찾기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스마트폰의 현재위치로부터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검색한 장소까지 </a:t>
            </a:r>
            <a:r>
              <a:rPr lang="ko-KR" altLang="en-US" sz="1400" dirty="0" err="1"/>
              <a:t>길찾기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3" name="그림 2" descr="주차장, 측정기, 앉아있는, 모니터이(가) 표시된 사진&#10;&#10;자동 생성된 설명">
            <a:extLst>
              <a:ext uri="{FF2B5EF4-FFF2-40B4-BE49-F238E27FC236}">
                <a16:creationId xmlns:a16="http://schemas.microsoft.com/office/drawing/2014/main" xmlns="" id="{893E3DC4-0CC9-49BD-979F-E1426D0695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27" y="2181781"/>
            <a:ext cx="5890846" cy="329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7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• </a:t>
            </a:r>
            <a:r>
              <a:rPr lang="ko-KR" altLang="en-US" sz="2000" dirty="0" smtClean="0"/>
              <a:t>원격 </a:t>
            </a:r>
            <a:r>
              <a:rPr lang="ko-KR" altLang="en-US" sz="2000" dirty="0"/>
              <a:t>네비게이션 세팅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스마트폰에서 검색한 장소를 </a:t>
            </a:r>
            <a:r>
              <a:rPr lang="ko-KR" altLang="en-US" sz="1400" dirty="0" err="1"/>
              <a:t>태블릿으로</a:t>
            </a:r>
            <a:r>
              <a:rPr lang="ko-KR" altLang="en-US" sz="1400" dirty="0"/>
              <a:t> 전송하여 원격지에서 미리 태블릿 제어</a:t>
            </a:r>
            <a:endParaRPr lang="en-US" altLang="ko-KR" sz="1400" dirty="0"/>
          </a:p>
        </p:txBody>
      </p:sp>
      <p:pic>
        <p:nvPicPr>
          <p:cNvPr id="4" name="그림 3" descr="컴퓨터, 모니터, 측면, 다른이(가) 표시된 사진&#10;&#10;자동 생성된 설명">
            <a:extLst>
              <a:ext uri="{FF2B5EF4-FFF2-40B4-BE49-F238E27FC236}">
                <a16:creationId xmlns:a16="http://schemas.microsoft.com/office/drawing/2014/main" xmlns="" id="{F1BC9ABB-0EB9-4206-9477-1EB83E0CE5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15" y="1962408"/>
            <a:ext cx="6400800" cy="34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38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579418" y="983406"/>
            <a:ext cx="10153402" cy="5524272"/>
          </a:xfrm>
          <a:prstGeom prst="rect">
            <a:avLst/>
          </a:prstGeom>
          <a:solidFill>
            <a:schemeClr val="bg1"/>
          </a:solidFill>
          <a:ln>
            <a:solidFill>
              <a:srgbClr val="442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A7FEAC-2AB8-4D59-8CA6-73B43E0A8FD6}"/>
              </a:ext>
            </a:extLst>
          </p:cNvPr>
          <p:cNvSpPr txBox="1"/>
          <p:nvPr/>
        </p:nvSpPr>
        <p:spPr>
          <a:xfrm>
            <a:off x="1859569" y="457200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prstClr val="black"/>
                </a:solidFill>
                <a:cs typeface="Calibri" pitchFamily="34" charset="0"/>
              </a:rPr>
              <a:t>프로젝트 팀 구성 및 역할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107E8D62-1727-454E-A2D7-035013880DA0}"/>
              </a:ext>
            </a:extLst>
          </p:cNvPr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CEA11B7-C854-4CAB-AACB-B4FB4CA29440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CB9F4D61-9D7C-4D91-9009-81641A24ACBD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15C480E4-E1D7-47C0-B23D-B7EDB8BFC92C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2EEA0F55-B90B-49A0-BCEA-64364BEA53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C21C9C1E-1FE6-4FC5-809A-C27DED8838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246FCE7A-26B1-4188-BE37-8CE4FE750E41}"/>
              </a:ext>
            </a:extLst>
          </p:cNvPr>
          <p:cNvSpPr/>
          <p:nvPr/>
        </p:nvSpPr>
        <p:spPr>
          <a:xfrm>
            <a:off x="4227478" y="1138420"/>
            <a:ext cx="2286000" cy="52313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유환우 </a:t>
            </a:r>
            <a:r>
              <a:rPr lang="ko-KR" altLang="en-US" sz="2000" dirty="0">
                <a:solidFill>
                  <a:schemeClr val="tx1"/>
                </a:solidFill>
              </a:rPr>
              <a:t>팀원</a:t>
            </a:r>
          </a:p>
          <a:p>
            <a:pPr algn="ctr"/>
            <a:endParaRPr lang="en-US" altLang="ko-KR" sz="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담당 업무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400" b="1" u="sng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err="1">
                <a:solidFill>
                  <a:schemeClr val="tx1"/>
                </a:solidFill>
              </a:rPr>
              <a:t>구글</a:t>
            </a:r>
            <a:r>
              <a:rPr lang="ko-KR" altLang="ko-KR" sz="1200" dirty="0">
                <a:solidFill>
                  <a:schemeClr val="tx1"/>
                </a:solidFill>
              </a:rPr>
              <a:t> 지도를 통해 행선지 경로를 나타낼 수 있는 기술에 대한 자료 수집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>
                <a:solidFill>
                  <a:schemeClr val="tx1"/>
                </a:solidFill>
              </a:rPr>
              <a:t>만들어놓은 </a:t>
            </a:r>
            <a:r>
              <a:rPr lang="ko-KR" altLang="ko-KR" sz="1200" dirty="0" err="1">
                <a:solidFill>
                  <a:schemeClr val="tx1"/>
                </a:solidFill>
              </a:rPr>
              <a:t>인포테이션에서</a:t>
            </a:r>
            <a:r>
              <a:rPr lang="ko-KR" altLang="ko-KR" sz="1200" dirty="0">
                <a:solidFill>
                  <a:schemeClr val="tx1"/>
                </a:solidFill>
              </a:rPr>
              <a:t> 기능 </a:t>
            </a:r>
            <a:r>
              <a:rPr lang="ko-KR" altLang="ko-KR" sz="1200" dirty="0" err="1">
                <a:solidFill>
                  <a:schemeClr val="tx1"/>
                </a:solidFill>
              </a:rPr>
              <a:t>실행시에도</a:t>
            </a:r>
            <a:r>
              <a:rPr lang="ko-KR" altLang="ko-KR" sz="1200" dirty="0">
                <a:solidFill>
                  <a:schemeClr val="tx1"/>
                </a:solidFill>
              </a:rPr>
              <a:t> 음성 서비스 제공 구현하기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>
                <a:solidFill>
                  <a:schemeClr val="tx1"/>
                </a:solidFill>
              </a:rPr>
              <a:t>차량 현재 위치 정보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>
                <a:solidFill>
                  <a:schemeClr val="tx1"/>
                </a:solidFill>
              </a:rPr>
              <a:t>받은 음성 데이터 </a:t>
            </a:r>
            <a:r>
              <a:rPr lang="en-US" altLang="ko-KR" sz="1200" dirty="0" err="1">
                <a:solidFill>
                  <a:schemeClr val="tx1"/>
                </a:solidFill>
              </a:rPr>
              <a:t>mongoDB</a:t>
            </a:r>
            <a:r>
              <a:rPr lang="ko-KR" altLang="ko-KR" sz="1200" dirty="0">
                <a:solidFill>
                  <a:schemeClr val="tx1"/>
                </a:solidFill>
              </a:rPr>
              <a:t>에 저장하고 </a:t>
            </a:r>
            <a:r>
              <a:rPr lang="en-US" altLang="ko-KR" sz="1200" dirty="0" err="1">
                <a:solidFill>
                  <a:schemeClr val="tx1"/>
                </a:solidFill>
              </a:rPr>
              <a:t>wordCloud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ko-KR" sz="1200" dirty="0">
                <a:solidFill>
                  <a:schemeClr val="tx1"/>
                </a:solidFill>
              </a:rPr>
              <a:t>만들기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026A3C3-99D9-4F81-90E5-05383053DED8}"/>
              </a:ext>
            </a:extLst>
          </p:cNvPr>
          <p:cNvSpPr/>
          <p:nvPr/>
        </p:nvSpPr>
        <p:spPr>
          <a:xfrm>
            <a:off x="6754997" y="1138419"/>
            <a:ext cx="4764068" cy="52142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이준성 </a:t>
            </a:r>
            <a:r>
              <a:rPr lang="ko-KR" altLang="en-US" sz="2000" dirty="0">
                <a:solidFill>
                  <a:schemeClr val="tx1"/>
                </a:solidFill>
              </a:rPr>
              <a:t>팀원</a:t>
            </a:r>
          </a:p>
          <a:p>
            <a:pPr algn="ctr"/>
            <a:endParaRPr lang="en-US" altLang="ko-KR" sz="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담당 업무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400" b="1" u="sng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〮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Proposal </a:t>
            </a:r>
            <a:r>
              <a:rPr lang="ko-KR" altLang="ko-KR" sz="1200" dirty="0">
                <a:solidFill>
                  <a:schemeClr val="tx1"/>
                </a:solidFill>
              </a:rPr>
              <a:t>기반 </a:t>
            </a:r>
            <a:r>
              <a:rPr lang="en-US" altLang="ko-KR" sz="1200" dirty="0" err="1">
                <a:solidFill>
                  <a:schemeClr val="tx1"/>
                </a:solidFill>
              </a:rPr>
              <a:t>Usecase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ko-KR" sz="1200" dirty="0" smtClean="0">
                <a:solidFill>
                  <a:schemeClr val="tx1"/>
                </a:solidFill>
              </a:rPr>
              <a:t>조사</a:t>
            </a:r>
            <a:endParaRPr lang="en-US" altLang="ko-KR" sz="1200" smtClean="0">
              <a:solidFill>
                <a:schemeClr val="tx1"/>
              </a:solidFill>
            </a:endParaRPr>
          </a:p>
          <a:p>
            <a:r>
              <a:rPr lang="en-US" altLang="ko-KR" sz="1200" b="1" smtClean="0">
                <a:solidFill>
                  <a:schemeClr val="tx1"/>
                </a:solidFill>
              </a:rPr>
              <a:t>〮 </a:t>
            </a:r>
            <a:r>
              <a:rPr lang="ko-KR" altLang="ko-KR" sz="1200" dirty="0">
                <a:solidFill>
                  <a:schemeClr val="tx1"/>
                </a:solidFill>
              </a:rPr>
              <a:t>부적합한 핸드폰 </a:t>
            </a:r>
            <a:r>
              <a:rPr lang="en-US" altLang="ko-KR" sz="1200" dirty="0">
                <a:solidFill>
                  <a:schemeClr val="tx1"/>
                </a:solidFill>
              </a:rPr>
              <a:t>NFC Tag</a:t>
            </a:r>
            <a:r>
              <a:rPr lang="ko-KR" altLang="ko-KR" sz="1200" dirty="0">
                <a:solidFill>
                  <a:schemeClr val="tx1"/>
                </a:solidFill>
              </a:rPr>
              <a:t>를 보완하기 위해 </a:t>
            </a:r>
            <a:r>
              <a:rPr lang="en-US" altLang="ko-KR" sz="1200" dirty="0">
                <a:solidFill>
                  <a:schemeClr val="tx1"/>
                </a:solidFill>
              </a:rPr>
              <a:t>UUID</a:t>
            </a:r>
            <a:r>
              <a:rPr lang="ko-KR" altLang="ko-KR" sz="1200" dirty="0">
                <a:solidFill>
                  <a:schemeClr val="tx1"/>
                </a:solidFill>
              </a:rPr>
              <a:t>를 뽑아내기 위한 </a:t>
            </a:r>
            <a:r>
              <a:rPr lang="en-US" altLang="ko-KR" sz="1200" dirty="0">
                <a:solidFill>
                  <a:schemeClr val="tx1"/>
                </a:solidFill>
              </a:rPr>
              <a:t>BLE</a:t>
            </a:r>
            <a:r>
              <a:rPr lang="ko-KR" altLang="ko-KR" sz="1200" dirty="0">
                <a:solidFill>
                  <a:schemeClr val="tx1"/>
                </a:solidFill>
              </a:rPr>
              <a:t>통신 알아보기</a:t>
            </a:r>
          </a:p>
          <a:p>
            <a:pPr lvl="0"/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en-US" altLang="ko-KR" sz="1200" dirty="0" err="1">
                <a:solidFill>
                  <a:schemeClr val="tx1"/>
                </a:solidFill>
              </a:rPr>
              <a:t>Wifi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ko-KR" sz="1200" dirty="0">
                <a:solidFill>
                  <a:schemeClr val="tx1"/>
                </a:solidFill>
              </a:rPr>
              <a:t>모듈의 </a:t>
            </a:r>
            <a:r>
              <a:rPr lang="en-US" altLang="ko-KR" sz="1200" dirty="0">
                <a:solidFill>
                  <a:schemeClr val="tx1"/>
                </a:solidFill>
              </a:rPr>
              <a:t>AP</a:t>
            </a:r>
            <a:r>
              <a:rPr lang="ko-KR" altLang="ko-KR" sz="1200" dirty="0">
                <a:solidFill>
                  <a:schemeClr val="tx1"/>
                </a:solidFill>
              </a:rPr>
              <a:t>모드에서 클라이언트와 데이터 수신 되는지 확인하기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en-US" altLang="ko-KR" sz="1200" dirty="0">
                <a:solidFill>
                  <a:schemeClr val="tx1"/>
                </a:solidFill>
              </a:rPr>
              <a:t>TCP</a:t>
            </a:r>
            <a:r>
              <a:rPr lang="ko-KR" altLang="ko-KR" sz="1200" dirty="0">
                <a:solidFill>
                  <a:schemeClr val="tx1"/>
                </a:solidFill>
              </a:rPr>
              <a:t>서버 구축 완성하기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vl="0"/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>
                <a:solidFill>
                  <a:schemeClr val="tx1"/>
                </a:solidFill>
              </a:rPr>
              <a:t>센서오류로 인해 가끔 </a:t>
            </a:r>
            <a:r>
              <a:rPr lang="en-US" altLang="ko-KR" sz="1200" dirty="0">
                <a:solidFill>
                  <a:schemeClr val="tx1"/>
                </a:solidFill>
              </a:rPr>
              <a:t>null</a:t>
            </a:r>
            <a:r>
              <a:rPr lang="ko-KR" altLang="ko-KR" sz="1200" dirty="0">
                <a:solidFill>
                  <a:schemeClr val="tx1"/>
                </a:solidFill>
              </a:rPr>
              <a:t>값을 읽어 들이는 경우가 있는데 그 처리를 위해 </a:t>
            </a:r>
            <a:r>
              <a:rPr lang="en-US" altLang="ko-KR" sz="1200" dirty="0">
                <a:solidFill>
                  <a:schemeClr val="tx1"/>
                </a:solidFill>
              </a:rPr>
              <a:t>trim()</a:t>
            </a:r>
            <a:r>
              <a:rPr lang="ko-KR" altLang="ko-KR" sz="1200" dirty="0">
                <a:solidFill>
                  <a:schemeClr val="tx1"/>
                </a:solidFill>
              </a:rPr>
              <a:t>함수를 이용해 공백 </a:t>
            </a:r>
            <a:r>
              <a:rPr lang="ko-KR" altLang="ko-KR" sz="1200" dirty="0" smtClean="0">
                <a:solidFill>
                  <a:schemeClr val="tx1"/>
                </a:solidFill>
              </a:rPr>
              <a:t>제거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>
                <a:solidFill>
                  <a:schemeClr val="tx1"/>
                </a:solidFill>
              </a:rPr>
              <a:t>불꽃감지센서가 불꽃을 감지하거나 가스센서가 가스를 감지했을 때 핸드폰에 </a:t>
            </a:r>
            <a:r>
              <a:rPr lang="ko-KR" altLang="ko-KR" sz="1200" dirty="0" err="1">
                <a:solidFill>
                  <a:schemeClr val="tx1"/>
                </a:solidFill>
              </a:rPr>
              <a:t>알람</a:t>
            </a:r>
            <a:r>
              <a:rPr lang="ko-KR" altLang="ko-KR" sz="1200" dirty="0">
                <a:solidFill>
                  <a:schemeClr val="tx1"/>
                </a:solidFill>
              </a:rPr>
              <a:t> 메시지가 전달되도록 </a:t>
            </a:r>
            <a:r>
              <a:rPr lang="ko-KR" altLang="ko-KR" sz="1200" dirty="0" err="1">
                <a:solidFill>
                  <a:schemeClr val="tx1"/>
                </a:solidFill>
              </a:rPr>
              <a:t>안드로이드</a:t>
            </a:r>
            <a:r>
              <a:rPr lang="ko-KR" altLang="ko-KR" sz="1200" dirty="0">
                <a:solidFill>
                  <a:schemeClr val="tx1"/>
                </a:solidFill>
              </a:rPr>
              <a:t> 죽지 않는 서비스 적용해 </a:t>
            </a:r>
            <a:r>
              <a:rPr lang="ko-KR" altLang="ko-KR" sz="1200" dirty="0" err="1">
                <a:solidFill>
                  <a:schemeClr val="tx1"/>
                </a:solidFill>
              </a:rPr>
              <a:t>앱이</a:t>
            </a:r>
            <a:r>
              <a:rPr lang="ko-KR" altLang="ko-KR" sz="1200" dirty="0">
                <a:solidFill>
                  <a:schemeClr val="tx1"/>
                </a:solidFill>
              </a:rPr>
              <a:t> 닫혀있어도 백그라운드에서 작동되는 파이어 </a:t>
            </a:r>
            <a:r>
              <a:rPr lang="ko-KR" altLang="ko-KR" sz="1200" dirty="0" err="1">
                <a:solidFill>
                  <a:schemeClr val="tx1"/>
                </a:solidFill>
              </a:rPr>
              <a:t>알람</a:t>
            </a:r>
            <a:r>
              <a:rPr lang="ko-KR" altLang="ko-KR" sz="1200" dirty="0">
                <a:solidFill>
                  <a:schemeClr val="tx1"/>
                </a:solidFill>
              </a:rPr>
              <a:t> 서비스 구현</a:t>
            </a:r>
          </a:p>
          <a:p>
            <a:pPr lvl="0"/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>
                <a:solidFill>
                  <a:schemeClr val="tx1"/>
                </a:solidFill>
              </a:rPr>
              <a:t>구현한 모듈 집에다가 설치 후 작동 지연 문제 해결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>
                <a:solidFill>
                  <a:schemeClr val="tx1"/>
                </a:solidFill>
              </a:rPr>
              <a:t>홈 </a:t>
            </a:r>
            <a:r>
              <a:rPr lang="en-US" altLang="ko-KR" sz="1200" dirty="0" err="1">
                <a:solidFill>
                  <a:schemeClr val="tx1"/>
                </a:solidFill>
              </a:rPr>
              <a:t>IoT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ko-KR" sz="1200" dirty="0">
                <a:solidFill>
                  <a:schemeClr val="tx1"/>
                </a:solidFill>
              </a:rPr>
              <a:t>취약점을 찾고 보완하기 위해 모의 해킹 준비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ko-KR" sz="1200" dirty="0">
                <a:solidFill>
                  <a:schemeClr val="tx1"/>
                </a:solidFill>
              </a:rPr>
              <a:t> → </a:t>
            </a:r>
            <a:r>
              <a:rPr lang="ko-KR" altLang="ko-KR" sz="1200" dirty="0" err="1">
                <a:solidFill>
                  <a:schemeClr val="tx1"/>
                </a:solidFill>
              </a:rPr>
              <a:t>칼리</a:t>
            </a:r>
            <a:r>
              <a:rPr lang="ko-KR" altLang="ko-KR" sz="1200" dirty="0">
                <a:solidFill>
                  <a:schemeClr val="tx1"/>
                </a:solidFill>
              </a:rPr>
              <a:t> </a:t>
            </a:r>
            <a:r>
              <a:rPr lang="ko-KR" altLang="ko-KR" sz="1200" dirty="0" err="1">
                <a:solidFill>
                  <a:schemeClr val="tx1"/>
                </a:solidFill>
              </a:rPr>
              <a:t>리눅스</a:t>
            </a:r>
            <a:r>
              <a:rPr lang="ko-KR" altLang="ko-KR" sz="1200" dirty="0">
                <a:solidFill>
                  <a:schemeClr val="tx1"/>
                </a:solidFill>
              </a:rPr>
              <a:t> </a:t>
            </a:r>
            <a:r>
              <a:rPr lang="ko-KR" altLang="ko-KR" sz="1200" dirty="0" smtClean="0">
                <a:solidFill>
                  <a:schemeClr val="tx1"/>
                </a:solidFill>
              </a:rPr>
              <a:t>설치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1699960" y="1138419"/>
            <a:ext cx="2286000" cy="52313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심재민 </a:t>
            </a:r>
            <a:r>
              <a:rPr lang="ko-KR" altLang="en-US" sz="2000" dirty="0">
                <a:solidFill>
                  <a:schemeClr val="tx1"/>
                </a:solidFill>
              </a:rPr>
              <a:t>팀원</a:t>
            </a:r>
          </a:p>
          <a:p>
            <a:pPr algn="ctr"/>
            <a:endParaRPr lang="en-US" altLang="ko-KR" sz="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>
                <a:solidFill>
                  <a:schemeClr val="tx1"/>
                </a:solidFill>
              </a:rPr>
              <a:t>담당 업무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400" b="1" u="sng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 smtClean="0">
                <a:solidFill>
                  <a:schemeClr val="tx1"/>
                </a:solidFill>
              </a:rPr>
              <a:t>자동차에서 </a:t>
            </a:r>
            <a:r>
              <a:rPr lang="ko-KR" altLang="ko-KR" sz="1200" dirty="0">
                <a:solidFill>
                  <a:schemeClr val="tx1"/>
                </a:solidFill>
              </a:rPr>
              <a:t>이용되고 있는 서비스 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en-US" altLang="ko-KR" sz="1200" dirty="0">
                <a:solidFill>
                  <a:schemeClr val="tx1"/>
                </a:solidFill>
              </a:rPr>
              <a:t>TCP </a:t>
            </a:r>
            <a:r>
              <a:rPr lang="ko-KR" altLang="ko-KR" sz="1200" dirty="0">
                <a:solidFill>
                  <a:schemeClr val="tx1"/>
                </a:solidFill>
              </a:rPr>
              <a:t>통신을 통해 모션센서 제어 및 </a:t>
            </a:r>
            <a:r>
              <a:rPr lang="ko-KR" altLang="ko-KR" sz="1200" dirty="0" err="1">
                <a:solidFill>
                  <a:schemeClr val="tx1"/>
                </a:solidFill>
              </a:rPr>
              <a:t>안드로이드</a:t>
            </a:r>
            <a:r>
              <a:rPr lang="ko-KR" altLang="ko-KR" sz="1200" dirty="0">
                <a:solidFill>
                  <a:schemeClr val="tx1"/>
                </a:solidFill>
              </a:rPr>
              <a:t> 연동</a:t>
            </a:r>
            <a:r>
              <a:rPr lang="en-US" altLang="ko-KR" sz="1200" dirty="0">
                <a:solidFill>
                  <a:schemeClr val="tx1"/>
                </a:solidFill>
              </a:rPr>
              <a:t>, RFID </a:t>
            </a:r>
            <a:r>
              <a:rPr lang="ko-KR" altLang="ko-KR" sz="1200" dirty="0">
                <a:solidFill>
                  <a:schemeClr val="tx1"/>
                </a:solidFill>
              </a:rPr>
              <a:t>동작 방법 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en-US" altLang="ko-KR" sz="1200" dirty="0">
                <a:solidFill>
                  <a:schemeClr val="tx1"/>
                </a:solidFill>
              </a:rPr>
              <a:t>CCTV</a:t>
            </a:r>
            <a:r>
              <a:rPr lang="ko-KR" altLang="ko-KR" sz="1200" dirty="0">
                <a:solidFill>
                  <a:schemeClr val="tx1"/>
                </a:solidFill>
              </a:rPr>
              <a:t>화면 </a:t>
            </a:r>
            <a:r>
              <a:rPr lang="ko-KR" altLang="ko-KR" sz="1200" dirty="0" err="1">
                <a:solidFill>
                  <a:schemeClr val="tx1"/>
                </a:solidFill>
              </a:rPr>
              <a:t>안드로이드</a:t>
            </a:r>
            <a:r>
              <a:rPr lang="ko-KR" altLang="ko-KR" sz="1200" dirty="0">
                <a:solidFill>
                  <a:schemeClr val="tx1"/>
                </a:solidFill>
              </a:rPr>
              <a:t> 연결 및 </a:t>
            </a:r>
            <a:r>
              <a:rPr lang="en-US" altLang="ko-KR" sz="1200" dirty="0">
                <a:solidFill>
                  <a:schemeClr val="tx1"/>
                </a:solidFill>
              </a:rPr>
              <a:t>RFID </a:t>
            </a:r>
            <a:r>
              <a:rPr lang="ko-KR" altLang="ko-KR" sz="1200" dirty="0">
                <a:solidFill>
                  <a:schemeClr val="tx1"/>
                </a:solidFill>
              </a:rPr>
              <a:t>연동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〮 </a:t>
            </a:r>
            <a:r>
              <a:rPr lang="ko-KR" altLang="ko-KR" sz="1200" dirty="0">
                <a:solidFill>
                  <a:schemeClr val="tx1"/>
                </a:solidFill>
              </a:rPr>
              <a:t>오작동 하는 부분 수정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ko-KR" sz="1200" dirty="0" err="1">
                <a:solidFill>
                  <a:schemeClr val="tx1"/>
                </a:solidFill>
              </a:rPr>
              <a:t>홈서버</a:t>
            </a:r>
            <a:r>
              <a:rPr lang="ko-KR" altLang="ko-KR" sz="1200" dirty="0">
                <a:solidFill>
                  <a:schemeClr val="tx1"/>
                </a:solidFill>
              </a:rPr>
              <a:t> </a:t>
            </a:r>
            <a:r>
              <a:rPr lang="ko-KR" altLang="ko-KR" sz="1200" dirty="0" smtClean="0">
                <a:solidFill>
                  <a:schemeClr val="tx1"/>
                </a:solidFill>
              </a:rPr>
              <a:t>안정화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〮 </a:t>
            </a:r>
            <a:r>
              <a:rPr lang="ko-KR" altLang="en-US" sz="1200" dirty="0" err="1">
                <a:solidFill>
                  <a:schemeClr val="tx1"/>
                </a:solidFill>
              </a:rPr>
              <a:t>안드로이드</a:t>
            </a:r>
            <a:r>
              <a:rPr lang="ko-KR" altLang="en-US" sz="1200" dirty="0">
                <a:solidFill>
                  <a:schemeClr val="tx1"/>
                </a:solidFill>
              </a:rPr>
              <a:t> 백그라운드 서비스를 구현하여 알림 </a:t>
            </a:r>
            <a:r>
              <a:rPr lang="ko-KR" altLang="en-US" sz="1200" dirty="0" smtClean="0">
                <a:solidFill>
                  <a:schemeClr val="tx1"/>
                </a:solidFill>
              </a:rPr>
              <a:t>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〮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라떼판다와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안드로이드를</a:t>
            </a:r>
            <a:r>
              <a:rPr lang="ko-KR" altLang="en-US" sz="1200" dirty="0" smtClean="0">
                <a:solidFill>
                  <a:schemeClr val="tx1"/>
                </a:solidFill>
              </a:rPr>
              <a:t> 연결하는 홈 </a:t>
            </a:r>
            <a:r>
              <a:rPr lang="en-US" altLang="ko-KR" sz="1200" dirty="0" smtClean="0">
                <a:solidFill>
                  <a:schemeClr val="tx1"/>
                </a:solidFill>
              </a:rPr>
              <a:t>TCP </a:t>
            </a:r>
            <a:r>
              <a:rPr lang="ko-KR" altLang="en-US" sz="1200" dirty="0" smtClean="0">
                <a:solidFill>
                  <a:schemeClr val="tx1"/>
                </a:solidFill>
              </a:rPr>
              <a:t>서버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구축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4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309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에어컨</a:t>
            </a:r>
            <a:r>
              <a:rPr lang="en-US" altLang="ko-KR" sz="2000" dirty="0"/>
              <a:t>, </a:t>
            </a:r>
            <a:r>
              <a:rPr lang="ko-KR" altLang="en-US" sz="2000" dirty="0"/>
              <a:t>차량시트 조절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Progressbar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조절하여 시트각도</a:t>
            </a:r>
            <a:r>
              <a:rPr lang="en-US" altLang="ko-KR" sz="1400" dirty="0"/>
              <a:t>, </a:t>
            </a:r>
            <a:r>
              <a:rPr lang="ko-KR" altLang="en-US" sz="1400" dirty="0"/>
              <a:t>에어컨상태 조절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삼각함수를 활용한 알고리즘을 적용하여 시트각도를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RGB</a:t>
            </a:r>
            <a:r>
              <a:rPr lang="ko-KR" altLang="en-US" sz="1400" dirty="0"/>
              <a:t>값을 조절하는 알고리즘을 적용하여 파랑</a:t>
            </a:r>
            <a:r>
              <a:rPr lang="en-US" altLang="ko-KR" sz="1400" dirty="0"/>
              <a:t>~</a:t>
            </a:r>
            <a:r>
              <a:rPr lang="ko-KR" altLang="en-US" sz="1400" dirty="0"/>
              <a:t>빨강색 적용</a:t>
            </a:r>
            <a:endParaRPr lang="en-US" altLang="ko-KR" sz="1400" dirty="0"/>
          </a:p>
        </p:txBody>
      </p:sp>
      <p:pic>
        <p:nvPicPr>
          <p:cNvPr id="3" name="그림 2" descr="사진, 손, 모니터, 쥐고있는이(가) 표시된 사진&#10;&#10;자동 생성된 설명">
            <a:extLst>
              <a:ext uri="{FF2B5EF4-FFF2-40B4-BE49-F238E27FC236}">
                <a16:creationId xmlns:a16="http://schemas.microsoft.com/office/drawing/2014/main" xmlns="" id="{C3C53489-4D6B-49F0-B788-A13739E4CF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01" y="1997589"/>
            <a:ext cx="6286500" cy="34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79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1805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차량상태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Progressbar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조절하여 시트각도</a:t>
            </a:r>
            <a:r>
              <a:rPr lang="en-US" altLang="ko-KR" sz="1400" dirty="0"/>
              <a:t>, </a:t>
            </a:r>
            <a:r>
              <a:rPr lang="ko-KR" altLang="en-US" sz="1400" dirty="0"/>
              <a:t>에어컨상태 조절한 후 스마트폰에서 시동을 끄면 설정한 마지막 값이 </a:t>
            </a:r>
            <a:r>
              <a:rPr lang="en-US" altLang="ko-KR" sz="1400" dirty="0"/>
              <a:t>DB</a:t>
            </a:r>
            <a:r>
              <a:rPr lang="ko-KR" altLang="en-US" sz="1400" dirty="0"/>
              <a:t>에 저장됨</a:t>
            </a:r>
            <a:endParaRPr lang="en-US" altLang="ko-KR" sz="1400" dirty="0"/>
          </a:p>
        </p:txBody>
      </p:sp>
      <p:pic>
        <p:nvPicPr>
          <p:cNvPr id="4" name="그림 3" descr="사진, 모니터, 시계, 재생이(가) 표시된 사진&#10;&#10;자동 생성된 설명">
            <a:extLst>
              <a:ext uri="{FF2B5EF4-FFF2-40B4-BE49-F238E27FC236}">
                <a16:creationId xmlns:a16="http://schemas.microsoft.com/office/drawing/2014/main" xmlns="" id="{80F33A8D-1C0A-4987-826D-579D2BED26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46" y="1908432"/>
            <a:ext cx="6096000" cy="33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0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1805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차량상태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Progressbar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조절하여 시트각도</a:t>
            </a:r>
            <a:r>
              <a:rPr lang="en-US" altLang="ko-KR" sz="1400" dirty="0"/>
              <a:t>, </a:t>
            </a:r>
            <a:r>
              <a:rPr lang="ko-KR" altLang="en-US" sz="1400" dirty="0"/>
              <a:t>에어컨상태 조절한 후 스마트폰에서 시동을 끄면 설정한 마지막 값이 </a:t>
            </a:r>
            <a:r>
              <a:rPr lang="en-US" altLang="ko-KR" sz="1400" dirty="0"/>
              <a:t>DB</a:t>
            </a:r>
            <a:r>
              <a:rPr lang="ko-KR" altLang="en-US" sz="1400" dirty="0"/>
              <a:t>에 저장됨</a:t>
            </a:r>
            <a:endParaRPr lang="en-US" altLang="ko-KR" sz="1400" dirty="0"/>
          </a:p>
        </p:txBody>
      </p:sp>
      <p:pic>
        <p:nvPicPr>
          <p:cNvPr id="3" name="그림 2" descr="실내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xmlns="" id="{E009097A-9402-4B20-9B4F-B7B28635F0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38" y="2111900"/>
            <a:ext cx="6096000" cy="33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7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1805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DB</a:t>
            </a:r>
            <a:r>
              <a:rPr lang="ko-KR" altLang="en-US" sz="2000" dirty="0"/>
              <a:t>에서 상태 불러오기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스마트폰에서 에어컨</a:t>
            </a:r>
            <a:r>
              <a:rPr lang="en-US" altLang="ko-KR" sz="1400" dirty="0"/>
              <a:t>, </a:t>
            </a:r>
            <a:r>
              <a:rPr lang="ko-KR" altLang="en-US" sz="1400" dirty="0"/>
              <a:t>시트제어 버튼을 클릭하면 사용자별로 </a:t>
            </a:r>
            <a:r>
              <a:rPr lang="en-US" altLang="ko-KR" sz="1400" dirty="0"/>
              <a:t>DB</a:t>
            </a:r>
            <a:r>
              <a:rPr lang="ko-KR" altLang="en-US" sz="1400" dirty="0"/>
              <a:t>에 다르게 저장된 값을 불러와서 셋팅</a:t>
            </a:r>
            <a:endParaRPr lang="en-US" altLang="ko-KR" sz="1400" dirty="0"/>
          </a:p>
        </p:txBody>
      </p:sp>
      <p:pic>
        <p:nvPicPr>
          <p:cNvPr id="4" name="그림 3" descr="실내, 컴퓨터, 테이블, 책상이(가) 표시된 사진&#10;&#10;자동 생성된 설명">
            <a:extLst>
              <a:ext uri="{FF2B5EF4-FFF2-40B4-BE49-F238E27FC236}">
                <a16:creationId xmlns:a16="http://schemas.microsoft.com/office/drawing/2014/main" xmlns="" id="{5FDC462D-357E-4303-806F-E1B4DAE69F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78" y="1970615"/>
            <a:ext cx="6690947" cy="37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7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3864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속도와 연료소모량 측정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GPS</a:t>
            </a:r>
            <a:r>
              <a:rPr lang="ko-KR" altLang="en-US" sz="1400" dirty="0"/>
              <a:t>조작 앱으로 현재위치를 변경하면 변경되는 위치에 따라서 현재 속도를 측정하고 이동거리에 따라서 연료소모량 측정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위도경도의 변화량을 시간에 대해 미분하여 속도를 측정하고 속도를 적분하여 이동거리를 계산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3" name="그림 2" descr="컴퓨터, 휴대폰이(가) 표시된 사진&#10;&#10;자동 생성된 설명">
            <a:extLst>
              <a:ext uri="{FF2B5EF4-FFF2-40B4-BE49-F238E27FC236}">
                <a16:creationId xmlns:a16="http://schemas.microsoft.com/office/drawing/2014/main" xmlns="" id="{EFAA8E13-93A9-43EC-8199-14CC108CE5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92" y="2079628"/>
            <a:ext cx="6532685" cy="36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41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2774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차량위치 기반 날씨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차량의 위치를 불러와 그곳의 날씨를 확인한다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별도의 앱을 실행시키지 않아도 당일의 날씨를 확인할 수 있으므로</a:t>
            </a:r>
            <a:r>
              <a:rPr lang="en-US" altLang="ko-KR" sz="1400" dirty="0"/>
              <a:t> </a:t>
            </a:r>
            <a:r>
              <a:rPr lang="ko-KR" altLang="en-US" sz="1400" dirty="0"/>
              <a:t>두가지 앱을 실행하는 수고로움을 덜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3340A2-020B-4AC8-95E6-7E645BCA28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451" y="2070475"/>
            <a:ext cx="6484796" cy="35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81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08407" y="1548766"/>
            <a:ext cx="312407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방향지시등</a:t>
            </a:r>
            <a:r>
              <a:rPr lang="en-US" altLang="ko-KR" sz="2000" dirty="0"/>
              <a:t>, </a:t>
            </a:r>
            <a:r>
              <a:rPr lang="ko-KR" altLang="en-US" sz="2000" dirty="0"/>
              <a:t>비상등제어</a:t>
            </a:r>
            <a:r>
              <a:rPr lang="en-US" altLang="ko-KR" sz="2000" dirty="0"/>
              <a:t>_1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인포테인먼트에서</a:t>
            </a:r>
            <a:r>
              <a:rPr lang="ko-KR" altLang="en-US" sz="1400" dirty="0"/>
              <a:t> 차량의 </a:t>
            </a:r>
            <a:r>
              <a:rPr lang="en-US" altLang="ko-KR" sz="1400" dirty="0"/>
              <a:t>LED</a:t>
            </a:r>
            <a:r>
              <a:rPr lang="ko-KR" altLang="en-US" sz="1400" dirty="0"/>
              <a:t>를 제어하고</a:t>
            </a:r>
            <a:r>
              <a:rPr lang="en-US" altLang="ko-KR" sz="1400" dirty="0"/>
              <a:t> </a:t>
            </a:r>
            <a:r>
              <a:rPr lang="ko-KR" altLang="en-US" sz="1400" dirty="0"/>
              <a:t>화면에서 확인한다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라떼판다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대와 </a:t>
            </a:r>
            <a:r>
              <a:rPr lang="en-US" altLang="ko-KR" sz="1400" dirty="0"/>
              <a:t>CAN</a:t>
            </a:r>
            <a:r>
              <a:rPr lang="ko-KR" altLang="en-US" sz="1400" dirty="0"/>
              <a:t>통신을 활용하여 </a:t>
            </a:r>
            <a:r>
              <a:rPr lang="en-US" altLang="ko-KR" sz="1400" dirty="0"/>
              <a:t>LED</a:t>
            </a:r>
            <a:r>
              <a:rPr lang="ko-KR" altLang="en-US" sz="1400" dirty="0"/>
              <a:t>를 제어하는 </a:t>
            </a:r>
            <a:r>
              <a:rPr lang="ko-KR" altLang="en-US" sz="1400" dirty="0" err="1"/>
              <a:t>라떼판다</a:t>
            </a:r>
            <a:r>
              <a:rPr lang="ko-KR" altLang="en-US" sz="1400" dirty="0"/>
              <a:t> 보드는 서버와 연결되지 않은 상태이다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아두이노</a:t>
            </a:r>
            <a:r>
              <a:rPr lang="ko-KR" altLang="en-US" sz="1400" dirty="0"/>
              <a:t> 코드를 </a:t>
            </a:r>
            <a:r>
              <a:rPr lang="ko-KR" altLang="en-US" sz="1400" dirty="0" err="1" smtClean="0"/>
              <a:t>쓰레드</a:t>
            </a:r>
            <a:r>
              <a:rPr lang="ko-KR" altLang="en-US" sz="1400" dirty="0" smtClean="0"/>
              <a:t> 처리하여 </a:t>
            </a:r>
            <a:r>
              <a:rPr lang="ko-KR" altLang="en-US" sz="1400" dirty="0"/>
              <a:t>개별적으로 </a:t>
            </a:r>
            <a:r>
              <a:rPr lang="ko-KR" altLang="en-US" sz="1400" dirty="0" smtClean="0"/>
              <a:t>동작 가능하며 </a:t>
            </a:r>
            <a:r>
              <a:rPr lang="ko-KR" altLang="en-US" sz="1400" dirty="0"/>
              <a:t>인터럽트로 처리하여 중간에 다른 명령이 들어오면 중지하고 새로운 명령을 실행한다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4" name="그림 3" descr="컴퓨터, 키보드이(가) 표시된 사진&#10;&#10;자동 생성된 설명">
            <a:extLst>
              <a:ext uri="{FF2B5EF4-FFF2-40B4-BE49-F238E27FC236}">
                <a16:creationId xmlns:a16="http://schemas.microsoft.com/office/drawing/2014/main" xmlns="" id="{2A913DBF-039B-4FAC-8DE2-E858C6CA3F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478" y="1927111"/>
            <a:ext cx="6424729" cy="37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72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315225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방향지시등</a:t>
            </a:r>
            <a:r>
              <a:rPr lang="en-US" altLang="ko-KR" sz="2000" dirty="0"/>
              <a:t>, </a:t>
            </a:r>
            <a:r>
              <a:rPr lang="ko-KR" altLang="en-US" sz="2000" dirty="0"/>
              <a:t>비상등제어</a:t>
            </a:r>
            <a:r>
              <a:rPr lang="en-US" altLang="ko-KR" sz="2000" dirty="0"/>
              <a:t>_2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CAN</a:t>
            </a:r>
            <a:r>
              <a:rPr lang="ko-KR" altLang="en-US" sz="1400" dirty="0"/>
              <a:t>연결 관련 코드를 </a:t>
            </a:r>
            <a:r>
              <a:rPr lang="ko-KR" altLang="en-US" sz="1400" dirty="0" smtClean="0"/>
              <a:t>모듈화 하여 </a:t>
            </a:r>
            <a:r>
              <a:rPr lang="ko-KR" altLang="en-US" sz="1400" dirty="0"/>
              <a:t>추가적인 센서를 부착하더라도 쉽게 장치를 추가할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따라서 확장용이성이 우수하다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 descr="컴퓨터, 키보드이(가) 표시된 사진&#10;&#10;자동 생성된 설명">
            <a:extLst>
              <a:ext uri="{FF2B5EF4-FFF2-40B4-BE49-F238E27FC236}">
                <a16:creationId xmlns:a16="http://schemas.microsoft.com/office/drawing/2014/main" xmlns="" id="{2A913DBF-039B-4FAC-8DE2-E858C6CA3F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84" y="1927111"/>
            <a:ext cx="6374423" cy="37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0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음성인식 제어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음성인식으로 뮤직플레이어를 실행하고 중지시킨다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구글 </a:t>
            </a:r>
            <a:r>
              <a:rPr lang="en-US" altLang="ko-KR" sz="1400" dirty="0"/>
              <a:t>STT API</a:t>
            </a:r>
            <a:r>
              <a:rPr lang="ko-KR" altLang="en-US" sz="1400" dirty="0"/>
              <a:t>를 활용하였고</a:t>
            </a:r>
            <a:r>
              <a:rPr lang="en-US" altLang="ko-KR" sz="1400" dirty="0"/>
              <a:t> </a:t>
            </a:r>
            <a:r>
              <a:rPr lang="ko-KR" altLang="en-US" sz="1400" dirty="0"/>
              <a:t>쌓이는 음성데이터를 </a:t>
            </a:r>
            <a:r>
              <a:rPr lang="en-US" altLang="ko-KR" sz="1400" dirty="0"/>
              <a:t>MongoDB</a:t>
            </a:r>
            <a:r>
              <a:rPr lang="ko-KR" altLang="en-US" sz="1400" dirty="0"/>
              <a:t>에 실시간으로 쌓아 </a:t>
            </a:r>
            <a:r>
              <a:rPr lang="en-US" altLang="ko-KR" sz="1400" dirty="0" smtClean="0"/>
              <a:t>.</a:t>
            </a:r>
            <a:r>
              <a:rPr lang="en-US" altLang="ko-KR" sz="1400" dirty="0" err="1" smtClean="0"/>
              <a:t>csv</a:t>
            </a:r>
            <a:r>
              <a:rPr lang="ko-KR" altLang="en-US" sz="1400" dirty="0"/>
              <a:t>파일로 저장하고</a:t>
            </a:r>
            <a:r>
              <a:rPr lang="en-US" altLang="ko-KR" sz="1400" dirty="0"/>
              <a:t>, R</a:t>
            </a:r>
            <a:r>
              <a:rPr lang="ko-KR" altLang="en-US" sz="1400" dirty="0"/>
              <a:t>로 분석하여 </a:t>
            </a:r>
            <a:r>
              <a:rPr lang="ko-KR" altLang="en-US" sz="1400" dirty="0" smtClean="0"/>
              <a:t>시각화 하여 </a:t>
            </a:r>
            <a:r>
              <a:rPr lang="ko-KR" altLang="en-US" sz="1400" dirty="0"/>
              <a:t>웹에 출력하였다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전자레인지, 모니터, 오븐, 버스이(가) 표시된 사진&#10;&#10;자동 생성된 설명">
            <a:extLst>
              <a:ext uri="{FF2B5EF4-FFF2-40B4-BE49-F238E27FC236}">
                <a16:creationId xmlns:a16="http://schemas.microsoft.com/office/drawing/2014/main" xmlns="" id="{75BB297F-58EB-45AB-BB9C-28A36A56EC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24" y="1940529"/>
            <a:ext cx="6270818" cy="35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60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원격주행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스트리밍서버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스트리밍</a:t>
            </a:r>
            <a:r>
              <a:rPr lang="ko-KR" altLang="en-US" sz="1400" dirty="0" smtClean="0"/>
              <a:t> 페이지를 </a:t>
            </a:r>
            <a:r>
              <a:rPr lang="ko-KR" altLang="en-US" sz="1400" dirty="0"/>
              <a:t>웹에 출력하여 웹 화면을 보며 차량을 주행한다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라즈베리파이와</a:t>
            </a:r>
            <a:r>
              <a:rPr lang="ko-KR" altLang="en-US" sz="1400" dirty="0"/>
              <a:t> 카메라 모듈을 활용하였고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mjpg</a:t>
            </a:r>
            <a:r>
              <a:rPr lang="en-US" altLang="ko-KR" sz="1400" dirty="0"/>
              <a:t>-streamer</a:t>
            </a:r>
            <a:r>
              <a:rPr lang="ko-KR" altLang="en-US" sz="1400" dirty="0"/>
              <a:t>라이브러리를 활용하여 </a:t>
            </a:r>
            <a:r>
              <a:rPr lang="ko-KR" altLang="en-US" sz="1400" dirty="0" err="1" smtClean="0"/>
              <a:t>스트리밍</a:t>
            </a:r>
            <a:r>
              <a:rPr lang="ko-KR" altLang="en-US" sz="1400" dirty="0" smtClean="0"/>
              <a:t> 서버를 </a:t>
            </a:r>
            <a:r>
              <a:rPr lang="ko-KR" altLang="en-US" sz="1400" dirty="0"/>
              <a:t>구축하였다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 descr="컴퓨터, 방, 사무실, 앉아있는이(가) 표시된 사진&#10;&#10;자동 생성된 설명">
            <a:extLst>
              <a:ext uri="{FF2B5EF4-FFF2-40B4-BE49-F238E27FC236}">
                <a16:creationId xmlns:a16="http://schemas.microsoft.com/office/drawing/2014/main" xmlns="" id="{6BB92CC9-227E-4576-84E1-DE83205673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17" y="1768542"/>
            <a:ext cx="6486269" cy="357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5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638905" y="1455221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25" name="갈매기형 수장 1">
            <a:extLst>
              <a:ext uri="{FF2B5EF4-FFF2-40B4-BE49-F238E27FC236}">
                <a16:creationId xmlns:a16="http://schemas.microsoft.com/office/drawing/2014/main" xmlns="" id="{75BEE6AB-0DF2-49B2-A58E-CE311021D517}"/>
              </a:ext>
            </a:extLst>
          </p:cNvPr>
          <p:cNvSpPr/>
          <p:nvPr/>
        </p:nvSpPr>
        <p:spPr>
          <a:xfrm>
            <a:off x="2519877" y="2123341"/>
            <a:ext cx="2672142" cy="811307"/>
          </a:xfrm>
          <a:prstGeom prst="chevron">
            <a:avLst/>
          </a:prstGeom>
          <a:solidFill>
            <a:srgbClr val="EFB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38863D7-3714-42C0-BB4A-DA631E4A6E34}"/>
              </a:ext>
            </a:extLst>
          </p:cNvPr>
          <p:cNvSpPr txBox="1"/>
          <p:nvPr/>
        </p:nvSpPr>
        <p:spPr>
          <a:xfrm>
            <a:off x="3058090" y="2360193"/>
            <a:ext cx="162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</a:p>
        </p:txBody>
      </p:sp>
      <p:sp>
        <p:nvSpPr>
          <p:cNvPr id="33" name="갈매기형 수장 30">
            <a:extLst>
              <a:ext uri="{FF2B5EF4-FFF2-40B4-BE49-F238E27FC236}">
                <a16:creationId xmlns:a16="http://schemas.microsoft.com/office/drawing/2014/main" xmlns="" id="{F123238F-940E-4D9A-99D2-75BABBEE499D}"/>
              </a:ext>
            </a:extLst>
          </p:cNvPr>
          <p:cNvSpPr/>
          <p:nvPr/>
        </p:nvSpPr>
        <p:spPr>
          <a:xfrm>
            <a:off x="5150344" y="2123341"/>
            <a:ext cx="2672142" cy="811307"/>
          </a:xfrm>
          <a:prstGeom prst="chevron">
            <a:avLst/>
          </a:prstGeom>
          <a:solidFill>
            <a:srgbClr val="A48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E55DBEB-E7AF-4B70-B6C7-6FDE26C808A2}"/>
              </a:ext>
            </a:extLst>
          </p:cNvPr>
          <p:cNvSpPr txBox="1"/>
          <p:nvPr/>
        </p:nvSpPr>
        <p:spPr>
          <a:xfrm>
            <a:off x="5681855" y="2297949"/>
            <a:ext cx="16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주요내용</a:t>
            </a:r>
          </a:p>
        </p:txBody>
      </p:sp>
      <p:sp>
        <p:nvSpPr>
          <p:cNvPr id="35" name="갈매기형 수장 32">
            <a:extLst>
              <a:ext uri="{FF2B5EF4-FFF2-40B4-BE49-F238E27FC236}">
                <a16:creationId xmlns:a16="http://schemas.microsoft.com/office/drawing/2014/main" xmlns="" id="{A4294CA4-CFBE-4F5E-BF34-66114B0A9F38}"/>
              </a:ext>
            </a:extLst>
          </p:cNvPr>
          <p:cNvSpPr/>
          <p:nvPr/>
        </p:nvSpPr>
        <p:spPr>
          <a:xfrm>
            <a:off x="7780811" y="2123341"/>
            <a:ext cx="2672142" cy="811307"/>
          </a:xfrm>
          <a:prstGeom prst="chevron">
            <a:avLst/>
          </a:prstGeom>
          <a:solidFill>
            <a:srgbClr val="523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90E50A4-F9EA-471F-AFB3-C94CB946E908}"/>
              </a:ext>
            </a:extLst>
          </p:cNvPr>
          <p:cNvSpPr txBox="1"/>
          <p:nvPr/>
        </p:nvSpPr>
        <p:spPr>
          <a:xfrm>
            <a:off x="8361688" y="2297949"/>
            <a:ext cx="155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5EBC55FA-C58D-4CE0-9590-16F30E49827A}"/>
              </a:ext>
            </a:extLst>
          </p:cNvPr>
          <p:cNvSpPr/>
          <p:nvPr/>
        </p:nvSpPr>
        <p:spPr>
          <a:xfrm>
            <a:off x="3354921" y="3512810"/>
            <a:ext cx="1002054" cy="1002054"/>
          </a:xfrm>
          <a:prstGeom prst="ellipse">
            <a:avLst/>
          </a:prstGeom>
          <a:noFill/>
          <a:ln w="28575">
            <a:solidFill>
              <a:srgbClr val="EFB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DC1719E1-FAE5-4D90-8F72-328AC9232DCF}"/>
              </a:ext>
            </a:extLst>
          </p:cNvPr>
          <p:cNvSpPr/>
          <p:nvPr/>
        </p:nvSpPr>
        <p:spPr>
          <a:xfrm>
            <a:off x="5985388" y="3488433"/>
            <a:ext cx="1002054" cy="1002054"/>
          </a:xfrm>
          <a:prstGeom prst="ellipse">
            <a:avLst/>
          </a:prstGeom>
          <a:noFill/>
          <a:ln w="28575">
            <a:solidFill>
              <a:srgbClr val="A48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DD96D3B4-B65C-4CDE-BF89-F0632525FB3E}"/>
              </a:ext>
            </a:extLst>
          </p:cNvPr>
          <p:cNvSpPr/>
          <p:nvPr/>
        </p:nvSpPr>
        <p:spPr>
          <a:xfrm>
            <a:off x="8615855" y="3464056"/>
            <a:ext cx="1002054" cy="1002054"/>
          </a:xfrm>
          <a:prstGeom prst="ellipse">
            <a:avLst/>
          </a:prstGeom>
          <a:noFill/>
          <a:ln w="28575">
            <a:solidFill>
              <a:srgbClr val="523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7E8A0AD-B476-4C53-B612-AF2131854AD6}"/>
              </a:ext>
            </a:extLst>
          </p:cNvPr>
          <p:cNvSpPr txBox="1"/>
          <p:nvPr/>
        </p:nvSpPr>
        <p:spPr>
          <a:xfrm>
            <a:off x="2854713" y="4823076"/>
            <a:ext cx="2002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46239F2-7E55-4987-A6BB-605EE38E0E29}"/>
              </a:ext>
            </a:extLst>
          </p:cNvPr>
          <p:cNvSpPr txBox="1"/>
          <p:nvPr/>
        </p:nvSpPr>
        <p:spPr>
          <a:xfrm>
            <a:off x="5485180" y="4823075"/>
            <a:ext cx="2002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71A5F41-71DC-4853-AF9D-994FCA66B392}"/>
              </a:ext>
            </a:extLst>
          </p:cNvPr>
          <p:cNvSpPr txBox="1"/>
          <p:nvPr/>
        </p:nvSpPr>
        <p:spPr>
          <a:xfrm>
            <a:off x="8115651" y="4830704"/>
            <a:ext cx="2002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B8AE1E70-C967-497F-8AB3-7BE80FFBB8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88" y="3449904"/>
            <a:ext cx="1104663" cy="110466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D411533B-5A23-4F60-84F6-AEE98B7621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1" y="3497865"/>
            <a:ext cx="1016999" cy="101699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796CF4D8-0A2D-4505-B3EE-45A8F4C2C6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611" y="3584899"/>
            <a:ext cx="792901" cy="79290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F58FD93-8DB3-45FE-89F7-6CD31749F2A5}"/>
              </a:ext>
            </a:extLst>
          </p:cNvPr>
          <p:cNvSpPr txBox="1"/>
          <p:nvPr/>
        </p:nvSpPr>
        <p:spPr>
          <a:xfrm>
            <a:off x="1859569" y="457200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11483B3-497D-4612-A8EA-7C53029F0FCD}"/>
              </a:ext>
            </a:extLst>
          </p:cNvPr>
          <p:cNvSpPr txBox="1"/>
          <p:nvPr/>
        </p:nvSpPr>
        <p:spPr>
          <a:xfrm>
            <a:off x="2797646" y="5292369"/>
            <a:ext cx="200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프로젝트 주제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주요 기능요약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시나리오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783650E-ED51-4C8A-822C-5A125C79D8E8}"/>
              </a:ext>
            </a:extLst>
          </p:cNvPr>
          <p:cNvSpPr txBox="1"/>
          <p:nvPr/>
        </p:nvSpPr>
        <p:spPr>
          <a:xfrm>
            <a:off x="5488098" y="5284740"/>
            <a:ext cx="200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프로젝트 수행개요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프로젝트 설계목표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네트워크 아키텍처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4FDEA94-AB94-432E-8B4F-A19F77A60409}"/>
              </a:ext>
            </a:extLst>
          </p:cNvPr>
          <p:cNvSpPr txBox="1"/>
          <p:nvPr/>
        </p:nvSpPr>
        <p:spPr>
          <a:xfrm>
            <a:off x="8175632" y="5292369"/>
            <a:ext cx="2002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프로젝트 동작화면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동영상 첨부</a:t>
            </a:r>
          </a:p>
        </p:txBody>
      </p:sp>
    </p:spTree>
    <p:extLst>
      <p:ext uri="{BB962C8B-B14F-4D97-AF65-F5344CB8AC3E}">
        <p14:creationId xmlns:p14="http://schemas.microsoft.com/office/powerpoint/2010/main" val="3204298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원격주행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스트리밍서버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스트리밍</a:t>
            </a:r>
            <a:r>
              <a:rPr lang="ko-KR" altLang="en-US" sz="1400" dirty="0" smtClean="0"/>
              <a:t> 페이지를 </a:t>
            </a:r>
            <a:r>
              <a:rPr lang="ko-KR" altLang="en-US" sz="1400" dirty="0"/>
              <a:t>안드로이드 앱에 출력하여 화면을 보며 차량을 주행한다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버튼을 누르고 </a:t>
            </a:r>
            <a:r>
              <a:rPr lang="ko-KR" altLang="en-US" sz="1400" dirty="0" smtClean="0"/>
              <a:t>뗄 때 </a:t>
            </a:r>
            <a:r>
              <a:rPr lang="ko-KR" altLang="en-US" sz="1400" dirty="0"/>
              <a:t>시작 중지 명령을 포함하여 의도치 않은 동작을 방지하였다</a:t>
            </a:r>
            <a:r>
              <a:rPr lang="en-US" altLang="ko-KR" sz="1400" dirty="0" smtClean="0"/>
              <a:t>. -&gt; </a:t>
            </a:r>
            <a:r>
              <a:rPr lang="ko-KR" altLang="en-US" sz="1400" dirty="0" smtClean="0"/>
              <a:t>무엇으로 방지했는지</a:t>
            </a:r>
            <a:r>
              <a:rPr lang="en-US" altLang="ko-KR" sz="1400" dirty="0" smtClean="0"/>
              <a:t>? </a:t>
            </a:r>
            <a:r>
              <a:rPr lang="en-US" altLang="ko-KR" sz="1400" dirty="0" err="1" smtClean="0"/>
              <a:t>Onclick</a:t>
            </a:r>
            <a:r>
              <a:rPr lang="en-US" altLang="ko-KR" sz="1400" dirty="0" smtClean="0"/>
              <a:t> or </a:t>
            </a:r>
            <a:r>
              <a:rPr lang="ko-KR" altLang="en-US" sz="1400" dirty="0" err="1" smtClean="0"/>
              <a:t>조건문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or Interrupt or </a:t>
            </a:r>
            <a:r>
              <a:rPr lang="ko-KR" altLang="en-US" sz="1400" dirty="0" err="1" smtClean="0"/>
              <a:t>다른거</a:t>
            </a:r>
            <a:r>
              <a:rPr lang="en-US" altLang="ko-KR" sz="1400" dirty="0" smtClean="0"/>
              <a:t>??</a:t>
            </a:r>
            <a:endParaRPr lang="en-US" altLang="ko-KR" sz="1400" dirty="0"/>
          </a:p>
        </p:txBody>
      </p:sp>
      <p:pic>
        <p:nvPicPr>
          <p:cNvPr id="4" name="그림 3" descr="남자, 테이블, 앉아있는, 젊은이(가) 표시된 사진&#10;&#10;자동 생성된 설명">
            <a:extLst>
              <a:ext uri="{FF2B5EF4-FFF2-40B4-BE49-F238E27FC236}">
                <a16:creationId xmlns:a16="http://schemas.microsoft.com/office/drawing/2014/main" xmlns="" id="{4F4BCB17-4973-4739-9F13-3DA2E083C5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77" y="1767193"/>
            <a:ext cx="6330462" cy="34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71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1894525" y="1588426"/>
            <a:ext cx="29148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원격주행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스트리밍서버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스트리밍</a:t>
            </a:r>
            <a:r>
              <a:rPr lang="ko-KR" altLang="en-US" sz="1400" dirty="0" smtClean="0"/>
              <a:t> 페이지를 </a:t>
            </a:r>
            <a:r>
              <a:rPr lang="ko-KR" altLang="en-US" sz="1400" dirty="0"/>
              <a:t>안드로이드 앱에 출력하여 화면을 보며 차량을 주행한다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4" name="그림 3" descr="남자, 테이블, 앉아있는, 젊은이(가) 표시된 사진&#10;&#10;자동 생성된 설명">
            <a:extLst>
              <a:ext uri="{FF2B5EF4-FFF2-40B4-BE49-F238E27FC236}">
                <a16:creationId xmlns:a16="http://schemas.microsoft.com/office/drawing/2014/main" xmlns="" id="{4F4BCB17-4973-4739-9F13-3DA2E083C5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77" y="1767193"/>
            <a:ext cx="6330462" cy="34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849208" y="1526880"/>
            <a:ext cx="4704903" cy="11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로그인 </a:t>
            </a:r>
            <a:r>
              <a:rPr lang="en-US" altLang="ko-KR" sz="2000" dirty="0"/>
              <a:t>- </a:t>
            </a:r>
            <a:r>
              <a:rPr lang="ko-KR" altLang="en-US" sz="2000" dirty="0"/>
              <a:t>가족구분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가족을 구분할 수 있게 하여 집의 알림이 모든 구성원들에게 전송된다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 descr="실내, 모니터, 다른, 앉아있는이(가) 표시된 사진&#10;&#10;자동 생성된 설명">
            <a:extLst>
              <a:ext uri="{FF2B5EF4-FFF2-40B4-BE49-F238E27FC236}">
                <a16:creationId xmlns:a16="http://schemas.microsoft.com/office/drawing/2014/main" xmlns="" id="{459872C0-4F09-4C7A-9F71-D78C28BFED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35" y="1644971"/>
            <a:ext cx="4402227" cy="41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18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849208" y="1526880"/>
            <a:ext cx="470490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로그인 완료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로그인이 완료되면 </a:t>
            </a:r>
            <a:r>
              <a:rPr lang="ko-KR" altLang="en-US" sz="1400" dirty="0" smtClean="0"/>
              <a:t>로그인 화면이 </a:t>
            </a:r>
            <a:r>
              <a:rPr lang="ko-KR" altLang="en-US" sz="1400" dirty="0"/>
              <a:t>사라지고 </a:t>
            </a:r>
            <a:r>
              <a:rPr lang="en-US" altLang="ko-KR" sz="1400" dirty="0"/>
              <a:t>Toast</a:t>
            </a:r>
            <a:r>
              <a:rPr lang="ko-KR" altLang="en-US" sz="1400" dirty="0"/>
              <a:t>가 뜬다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 descr="모니터, 앉아있는, 다른, 사진이(가) 표시된 사진&#10;&#10;자동 생성된 설명">
            <a:extLst>
              <a:ext uri="{FF2B5EF4-FFF2-40B4-BE49-F238E27FC236}">
                <a16:creationId xmlns:a16="http://schemas.microsoft.com/office/drawing/2014/main" xmlns="" id="{7A0DE690-8F99-4669-B366-91D6647D3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91" y="1591408"/>
            <a:ext cx="4712743" cy="43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86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849208" y="1526880"/>
            <a:ext cx="4704903" cy="471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스마트 홈 </a:t>
            </a:r>
            <a:r>
              <a:rPr lang="ko-KR" altLang="en-US" sz="2000" dirty="0"/>
              <a:t>제어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홈 제어화면에 진입하면 </a:t>
            </a:r>
            <a:r>
              <a:rPr lang="en-US" altLang="ko-KR" sz="1400" dirty="0"/>
              <a:t>background</a:t>
            </a:r>
            <a:r>
              <a:rPr lang="ko-KR" altLang="en-US" sz="1400" dirty="0"/>
              <a:t>에서 서비스가 실행된다</a:t>
            </a:r>
            <a:r>
              <a:rPr lang="en-US" altLang="ko-KR" sz="1400" dirty="0"/>
              <a:t>. </a:t>
            </a:r>
            <a:r>
              <a:rPr lang="ko-KR" altLang="en-US" sz="1400" dirty="0"/>
              <a:t>앱을 종료하더라도 가스</a:t>
            </a:r>
            <a:r>
              <a:rPr lang="en-US" altLang="ko-KR" sz="1400" dirty="0"/>
              <a:t>, </a:t>
            </a:r>
            <a:r>
              <a:rPr lang="ko-KR" altLang="en-US" sz="1400" dirty="0"/>
              <a:t>화재 알림을 받을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알람은 백그라운드이기 때문에 서비스를 실행할 수 없다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따라서 알람에서 </a:t>
            </a:r>
            <a:r>
              <a:rPr lang="ko-KR" altLang="en-US" sz="1400" dirty="0" err="1"/>
              <a:t>포그라운드인</a:t>
            </a:r>
            <a:r>
              <a:rPr lang="ko-KR" altLang="en-US" sz="1400" dirty="0"/>
              <a:t> </a:t>
            </a:r>
            <a:r>
              <a:rPr lang="en-US" altLang="ko-KR" sz="1400" dirty="0" err="1" smtClean="0"/>
              <a:t>startForegroundService</a:t>
            </a:r>
            <a:r>
              <a:rPr lang="en-US" altLang="ko-KR" sz="1400" dirty="0" smtClean="0"/>
              <a:t>()</a:t>
            </a:r>
            <a:r>
              <a:rPr lang="ko-KR" altLang="en-US" sz="1400" dirty="0" err="1" smtClean="0"/>
              <a:t>메소드로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서비스를 실행하고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 서비스 안에서 해당 서비스를 실행한다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3" name="그림 2" descr="모니터, 전자기기, 화면, 앉아있는이(가) 표시된 사진&#10;&#10;자동 생성된 설명">
            <a:extLst>
              <a:ext uri="{FF2B5EF4-FFF2-40B4-BE49-F238E27FC236}">
                <a16:creationId xmlns:a16="http://schemas.microsoft.com/office/drawing/2014/main" xmlns="" id="{F439F83C-B744-46CD-8D74-DFAA20404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08" y="1593009"/>
            <a:ext cx="4390498" cy="43663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894F550-2577-4582-8C91-60F0B6F4A2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006" y="2955963"/>
            <a:ext cx="4421682" cy="11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0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295292" y="1526880"/>
            <a:ext cx="525881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다른 가족 로그인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kim1</a:t>
            </a:r>
            <a:r>
              <a:rPr lang="ko-KR" altLang="en-US" sz="1400" dirty="0"/>
              <a:t>과 </a:t>
            </a:r>
            <a:r>
              <a:rPr lang="en-US" altLang="ko-KR" sz="1400" dirty="0"/>
              <a:t>kang1</a:t>
            </a:r>
            <a:r>
              <a:rPr lang="ko-KR" altLang="en-US" sz="1400" dirty="0"/>
              <a:t>이 로그인하여 </a:t>
            </a:r>
            <a:r>
              <a:rPr lang="en-US" altLang="ko-KR" sz="1400" dirty="0"/>
              <a:t>kang1</a:t>
            </a:r>
            <a:r>
              <a:rPr lang="ko-KR" altLang="en-US" sz="1400" dirty="0"/>
              <a:t>의 집에 접속한 화면이다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Kang1</a:t>
            </a:r>
            <a:r>
              <a:rPr lang="ko-KR" altLang="en-US" sz="1400" dirty="0"/>
              <a:t>의 집이므로 </a:t>
            </a:r>
            <a:r>
              <a:rPr lang="en-US" altLang="ko-KR" sz="1400" dirty="0"/>
              <a:t>kang1</a:t>
            </a:r>
            <a:r>
              <a:rPr lang="ko-KR" altLang="en-US" sz="1400" dirty="0"/>
              <a:t>은 집의 데이터를 받을 수 있지만</a:t>
            </a:r>
            <a:r>
              <a:rPr lang="en-US" altLang="ko-KR" sz="1400" dirty="0"/>
              <a:t>, kim1</a:t>
            </a:r>
            <a:r>
              <a:rPr lang="ko-KR" altLang="en-US" sz="1400" dirty="0"/>
              <a:t>은 </a:t>
            </a:r>
            <a:r>
              <a:rPr lang="ko-KR" altLang="en-US" sz="1400" dirty="0" smtClean="0"/>
              <a:t>데이터를 받을 수 없다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 descr="모니터, 전자기기, 앉아있는, 컴퓨터이(가) 표시된 사진&#10;&#10;자동 생성된 설명">
            <a:extLst>
              <a:ext uri="{FF2B5EF4-FFF2-40B4-BE49-F238E27FC236}">
                <a16:creationId xmlns:a16="http://schemas.microsoft.com/office/drawing/2014/main" xmlns="" id="{1DACB469-E17E-46A8-8DC0-44C6797FA4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27" y="1631698"/>
            <a:ext cx="4256860" cy="43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2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295292" y="1526880"/>
            <a:ext cx="5258819" cy="148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같은 가족 로그인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kang1</a:t>
            </a:r>
            <a:r>
              <a:rPr lang="ko-KR" altLang="en-US" sz="1400" dirty="0"/>
              <a:t>과 </a:t>
            </a:r>
            <a:r>
              <a:rPr lang="en-US" altLang="ko-KR" sz="1400" dirty="0"/>
              <a:t>kang2</a:t>
            </a:r>
            <a:r>
              <a:rPr lang="ko-KR" altLang="en-US" sz="1400" dirty="0"/>
              <a:t>이 로그인하여 </a:t>
            </a:r>
            <a:r>
              <a:rPr lang="en-US" altLang="ko-KR" sz="1400" dirty="0" err="1"/>
              <a:t>kang</a:t>
            </a:r>
            <a:r>
              <a:rPr lang="ko-KR" altLang="en-US" sz="1400" dirty="0"/>
              <a:t>의 집에 접속한 화면이다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kang1</a:t>
            </a:r>
            <a:r>
              <a:rPr lang="ko-KR" altLang="en-US" sz="1400" dirty="0"/>
              <a:t>과 </a:t>
            </a:r>
            <a:r>
              <a:rPr lang="en-US" altLang="ko-KR" sz="1400" dirty="0"/>
              <a:t>kang2</a:t>
            </a:r>
            <a:r>
              <a:rPr lang="ko-KR" altLang="en-US" sz="1400" dirty="0"/>
              <a:t>은 같은 가족 구성원이므로 동일하게 </a:t>
            </a:r>
            <a:r>
              <a:rPr lang="en-US" altLang="ko-KR" sz="1400" dirty="0" err="1"/>
              <a:t>kang</a:t>
            </a:r>
            <a:r>
              <a:rPr lang="ko-KR" altLang="en-US" sz="1400" dirty="0"/>
              <a:t>의 집에서 데이터를 받을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 descr="모니터, 실내, 테이블, 앉아있는이(가) 표시된 사진&#10;&#10;자동 생성된 설명">
            <a:extLst>
              <a:ext uri="{FF2B5EF4-FFF2-40B4-BE49-F238E27FC236}">
                <a16:creationId xmlns:a16="http://schemas.microsoft.com/office/drawing/2014/main" xmlns="" id="{75748313-FE0A-4A39-854A-1BEF2BBAA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8447" y="1628253"/>
            <a:ext cx="4282811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18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801740" y="1526880"/>
            <a:ext cx="47523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부엌 조명 제어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거실조명과 부엌조명의 제어를 개별적으로  </a:t>
            </a:r>
            <a:r>
              <a:rPr lang="ko-KR" altLang="en-US" sz="1400" dirty="0" smtClean="0"/>
              <a:t>할 </a:t>
            </a:r>
            <a:r>
              <a:rPr lang="ko-KR" altLang="en-US" sz="1400" dirty="0"/>
              <a:t>수 </a:t>
            </a:r>
            <a:r>
              <a:rPr lang="ko-KR" altLang="en-US" sz="1400" dirty="0" smtClean="0"/>
              <a:t>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자동모드에서는 조도센서에 들어오는 빛의 양에 따라 밝기를 자동 조절할 수 있고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수동모드에서는 밝기를 </a:t>
            </a:r>
            <a:r>
              <a:rPr lang="ko-KR" altLang="en-US" sz="1400" dirty="0"/>
              <a:t>개별적으로 제어할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실내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xmlns="" id="{BEACE3DA-9F87-45D4-B6EF-CBAC13E846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87141" y="845777"/>
            <a:ext cx="3596963" cy="48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49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295292" y="1526880"/>
            <a:ext cx="52588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선풍기 제어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버튼을 </a:t>
            </a:r>
            <a:r>
              <a:rPr lang="ko-KR" altLang="en-US" sz="1400" dirty="0" smtClean="0"/>
              <a:t>활용해 </a:t>
            </a:r>
            <a:r>
              <a:rPr lang="en-US" altLang="ko-KR" sz="1400" dirty="0"/>
              <a:t>DC</a:t>
            </a:r>
            <a:r>
              <a:rPr lang="ko-KR" altLang="en-US" sz="1400" dirty="0"/>
              <a:t>모터를 활용한 냉방장치를 제어할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자동모드를 활성화하면 </a:t>
            </a:r>
            <a:r>
              <a:rPr lang="ko-KR" altLang="en-US" sz="1400" dirty="0" smtClean="0"/>
              <a:t>온</a:t>
            </a:r>
            <a:r>
              <a:rPr lang="en-US" altLang="ko-KR" sz="1400" dirty="0" smtClean="0"/>
              <a:t>·</a:t>
            </a:r>
            <a:r>
              <a:rPr lang="ko-KR" altLang="en-US" sz="1400" dirty="0" smtClean="0"/>
              <a:t>습도 센서 값을 </a:t>
            </a:r>
            <a:r>
              <a:rPr lang="ko-KR" altLang="en-US" sz="1400" dirty="0"/>
              <a:t>읽어와 설정 온도 이상이 되면 자동으로 전원이 들어온다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 descr="실내, 작은, 냉장고, 앉아있는이(가) 표시된 사진&#10;&#10;자동 생성된 설명">
            <a:extLst>
              <a:ext uri="{FF2B5EF4-FFF2-40B4-BE49-F238E27FC236}">
                <a16:creationId xmlns:a16="http://schemas.microsoft.com/office/drawing/2014/main" xmlns="" id="{745ABFF3-1560-44EE-9403-5075A0E132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80569" y="1471875"/>
            <a:ext cx="2557008" cy="44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01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295292" y="1526880"/>
            <a:ext cx="52588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선풍기 제어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앞의 </a:t>
            </a:r>
            <a:r>
              <a:rPr lang="ko-KR" altLang="en-US" sz="1400" dirty="0" smtClean="0"/>
              <a:t>동일한 기능을 </a:t>
            </a:r>
            <a:r>
              <a:rPr lang="ko-KR" altLang="en-US" sz="1400" dirty="0"/>
              <a:t>음성으로 제어할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 descr="실내, 테이블, 앉아있는, 컴퓨터이(가) 표시된 사진&#10;&#10;자동 생성된 설명">
            <a:extLst>
              <a:ext uri="{FF2B5EF4-FFF2-40B4-BE49-F238E27FC236}">
                <a16:creationId xmlns:a16="http://schemas.microsoft.com/office/drawing/2014/main" xmlns="" id="{D99E906E-B2A7-44EF-B136-13CF2A12BC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67" y="3084286"/>
            <a:ext cx="4267392" cy="23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6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4308231" y="2927838"/>
            <a:ext cx="3575538" cy="100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 약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918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7824204" y="1570842"/>
            <a:ext cx="330943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불꽃감지센서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센서에서 불꽃이 감지되면 스마트폰으로 알림이 전송되며</a:t>
            </a:r>
            <a:r>
              <a:rPr lang="en-US" altLang="ko-KR" sz="1400" dirty="0"/>
              <a:t> LED</a:t>
            </a:r>
            <a:r>
              <a:rPr lang="ko-KR" altLang="en-US" sz="1400" dirty="0" smtClean="0"/>
              <a:t>경보 등이 </a:t>
            </a:r>
            <a:r>
              <a:rPr lang="en-US" altLang="ko-KR" sz="1400" dirty="0"/>
              <a:t>blink</a:t>
            </a:r>
            <a:r>
              <a:rPr lang="ko-KR" altLang="en-US" sz="1400" dirty="0"/>
              <a:t>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 descr="실내, 컴퓨터, 테이블, 책상이(가) 표시된 사진&#10;&#10;자동 생성된 설명">
            <a:extLst>
              <a:ext uri="{FF2B5EF4-FFF2-40B4-BE49-F238E27FC236}">
                <a16:creationId xmlns:a16="http://schemas.microsoft.com/office/drawing/2014/main" xmlns="" id="{731B1110-C30D-4959-A154-13A42C217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81" y="1570842"/>
            <a:ext cx="2786762" cy="4155525"/>
          </a:xfrm>
          <a:prstGeom prst="rect">
            <a:avLst/>
          </a:prstGeom>
        </p:spPr>
      </p:pic>
      <p:pic>
        <p:nvPicPr>
          <p:cNvPr id="6" name="그림 5" descr="실내, 테이블, 앉아있는, 다른이(가) 표시된 사진&#10;&#10;자동 생성된 설명">
            <a:extLst>
              <a:ext uri="{FF2B5EF4-FFF2-40B4-BE49-F238E27FC236}">
                <a16:creationId xmlns:a16="http://schemas.microsoft.com/office/drawing/2014/main" xmlns="" id="{8AD45BC1-5320-49E7-9738-1476826C7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9" y="1570842"/>
            <a:ext cx="2952489" cy="4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7569444" y="1570842"/>
            <a:ext cx="35641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가스감지센서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알콜솜을</a:t>
            </a:r>
            <a:r>
              <a:rPr lang="ko-KR" altLang="en-US" sz="1400" dirty="0"/>
              <a:t> 활용해 가스감지센서를 작동시키면 스마트폰으로 알림을 전송하고</a:t>
            </a:r>
            <a:r>
              <a:rPr lang="en-US" altLang="ko-KR" sz="1400" dirty="0"/>
              <a:t>, </a:t>
            </a:r>
            <a:r>
              <a:rPr lang="ko-KR" altLang="en-US" sz="1400" dirty="0" err="1" smtClean="0"/>
              <a:t>서보모터</a:t>
            </a:r>
            <a:r>
              <a:rPr lang="ko-KR" altLang="en-US" sz="1400" dirty="0" smtClean="0"/>
              <a:t> 날개를 </a:t>
            </a:r>
            <a:r>
              <a:rPr lang="en-US" altLang="ko-KR" sz="1400" dirty="0" smtClean="0"/>
              <a:t>180</a:t>
            </a:r>
            <a:r>
              <a:rPr lang="ko-KR" altLang="en-US" sz="1400" dirty="0" smtClean="0"/>
              <a:t>도 돌려 </a:t>
            </a:r>
            <a:r>
              <a:rPr lang="ko-KR" altLang="en-US" sz="1400" dirty="0"/>
              <a:t>가스밸브를 잠그는 것을 표현하였다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 descr="실내, 사람, 모니터, 쥐고있는이(가) 표시된 사진&#10;&#10;자동 생성된 설명">
            <a:extLst>
              <a:ext uri="{FF2B5EF4-FFF2-40B4-BE49-F238E27FC236}">
                <a16:creationId xmlns:a16="http://schemas.microsoft.com/office/drawing/2014/main" xmlns="" id="{128D32FF-98DD-48E7-A8CF-59DC75458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97" y="1784467"/>
            <a:ext cx="2616452" cy="3232360"/>
          </a:xfrm>
          <a:prstGeom prst="rect">
            <a:avLst/>
          </a:prstGeom>
        </p:spPr>
      </p:pic>
      <p:pic>
        <p:nvPicPr>
          <p:cNvPr id="7" name="그림 6" descr="실내, 앉아있는, 작은, 테이블이(가) 표시된 사진&#10;&#10;자동 생성된 설명">
            <a:extLst>
              <a:ext uri="{FF2B5EF4-FFF2-40B4-BE49-F238E27FC236}">
                <a16:creationId xmlns:a16="http://schemas.microsoft.com/office/drawing/2014/main" xmlns="" id="{71EFE211-A5D2-4289-B2BE-0A833D5F32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08" y="1738767"/>
            <a:ext cx="2741386" cy="32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7569444" y="1570842"/>
            <a:ext cx="3564199" cy="11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인체감지센서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외출중인 상황에 인체감지센서가 활성화되면 스마트폰으로 알림이 전송된다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 descr="실내, 테이블, 전면, 컴퓨터이(가) 표시된 사진&#10;&#10;자동 생성된 설명">
            <a:extLst>
              <a:ext uri="{FF2B5EF4-FFF2-40B4-BE49-F238E27FC236}">
                <a16:creationId xmlns:a16="http://schemas.microsoft.com/office/drawing/2014/main" xmlns="" id="{C0649888-1F4C-4C91-93D7-2D5EA7F4B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99" y="1737273"/>
            <a:ext cx="2614726" cy="3942841"/>
          </a:xfrm>
          <a:prstGeom prst="rect">
            <a:avLst/>
          </a:prstGeom>
        </p:spPr>
      </p:pic>
      <p:pic>
        <p:nvPicPr>
          <p:cNvPr id="6" name="그림 5" descr="실내, 테이블, 앉아있는, 컴퓨터이(가) 표시된 사진&#10;&#10;자동 생성된 설명">
            <a:extLst>
              <a:ext uri="{FF2B5EF4-FFF2-40B4-BE49-F238E27FC236}">
                <a16:creationId xmlns:a16="http://schemas.microsoft.com/office/drawing/2014/main" xmlns="" id="{C9102981-BE21-48EE-A0C5-B14067FA71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11" y="1737273"/>
            <a:ext cx="2768794" cy="394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05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989886" y="1570842"/>
            <a:ext cx="414375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RFID </a:t>
            </a:r>
            <a:r>
              <a:rPr lang="ko-KR" altLang="en-US" sz="2000" dirty="0"/>
              <a:t>감지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RFID</a:t>
            </a:r>
            <a:r>
              <a:rPr lang="ko-KR" altLang="en-US" sz="1400" dirty="0"/>
              <a:t>모듈을 활용하여 출입을 표현하였다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등록된 카드를 인식시키면 </a:t>
            </a:r>
            <a:r>
              <a:rPr lang="ko-KR" altLang="en-US" sz="1400" dirty="0" smtClean="0"/>
              <a:t>출입을 인식해 인체감지센서를 </a:t>
            </a:r>
            <a:r>
              <a:rPr lang="en-US" altLang="ko-KR" sz="1400" dirty="0"/>
              <a:t>on/off</a:t>
            </a:r>
            <a:r>
              <a:rPr lang="ko-KR" altLang="en-US" sz="1400" dirty="0"/>
              <a:t>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등록되지 않은 카드를 인시키면 작동하지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4" name="그림 3" descr="사람, 실내, 컴퓨터, 노트북이(가) 표시된 사진&#10;&#10;자동 생성된 설명">
            <a:extLst>
              <a:ext uri="{FF2B5EF4-FFF2-40B4-BE49-F238E27FC236}">
                <a16:creationId xmlns:a16="http://schemas.microsoft.com/office/drawing/2014/main" xmlns="" id="{C01321D6-BCE5-424F-9CD0-E90FD676DB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74" y="1570842"/>
            <a:ext cx="2149937" cy="1900422"/>
          </a:xfrm>
          <a:prstGeom prst="rect">
            <a:avLst/>
          </a:prstGeom>
        </p:spPr>
      </p:pic>
      <p:pic>
        <p:nvPicPr>
          <p:cNvPr id="7" name="그림 6" descr="사람, 실내, 쥐고있는, 남자이(가) 표시된 사진&#10;&#10;자동 생성된 설명">
            <a:extLst>
              <a:ext uri="{FF2B5EF4-FFF2-40B4-BE49-F238E27FC236}">
                <a16:creationId xmlns:a16="http://schemas.microsoft.com/office/drawing/2014/main" xmlns="" id="{EB8C01CC-3F5B-4E14-9FBC-3C5F823CEA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72" y="1570842"/>
            <a:ext cx="2773759" cy="4087388"/>
          </a:xfrm>
          <a:prstGeom prst="rect">
            <a:avLst/>
          </a:prstGeom>
        </p:spPr>
      </p:pic>
      <p:pic>
        <p:nvPicPr>
          <p:cNvPr id="9" name="그림 8" descr="사람, 실내, 테이블, 남자이(가) 표시된 사진&#10;&#10;자동 생성된 설명">
            <a:extLst>
              <a:ext uri="{FF2B5EF4-FFF2-40B4-BE49-F238E27FC236}">
                <a16:creationId xmlns:a16="http://schemas.microsoft.com/office/drawing/2014/main" xmlns="" id="{A8BDE61E-76CA-43E4-99F5-8D78B1B6D4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74" y="3471265"/>
            <a:ext cx="2133968" cy="20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7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989886" y="1570842"/>
            <a:ext cx="41437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전송된 알림에서 </a:t>
            </a:r>
            <a:r>
              <a:rPr lang="en-US" altLang="ko-KR" sz="2000" dirty="0"/>
              <a:t>CCTV</a:t>
            </a:r>
            <a:r>
              <a:rPr lang="ko-KR" altLang="en-US" sz="2000" dirty="0"/>
              <a:t>연결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전송된 알림에 연결된 </a:t>
            </a:r>
            <a:r>
              <a:rPr lang="en-US" altLang="ko-KR" sz="1400" dirty="0" smtClean="0"/>
              <a:t>Pop-up</a:t>
            </a:r>
            <a:r>
              <a:rPr lang="ko-KR" altLang="en-US" sz="1400" dirty="0" smtClean="0"/>
              <a:t>창에서 </a:t>
            </a:r>
            <a:r>
              <a:rPr lang="en-US" altLang="ko-KR" sz="1400" dirty="0"/>
              <a:t>CCTV </a:t>
            </a:r>
            <a:r>
              <a:rPr lang="ko-KR" altLang="en-US" sz="1400" dirty="0"/>
              <a:t>스트리밍 페이지로 연결할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집의 상황을 실시간으로 확인할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3" name="그림 2" descr="실내, 컴퓨터, 테이블, 앉아있는이(가) 표시된 사진&#10;&#10;자동 생성된 설명">
            <a:extLst>
              <a:ext uri="{FF2B5EF4-FFF2-40B4-BE49-F238E27FC236}">
                <a16:creationId xmlns:a16="http://schemas.microsoft.com/office/drawing/2014/main" xmlns="" id="{ECE5E0A7-D897-4C8C-B7EF-11BDED4CD8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26" y="2176039"/>
            <a:ext cx="2304420" cy="2921096"/>
          </a:xfrm>
          <a:prstGeom prst="rect">
            <a:avLst/>
          </a:prstGeom>
        </p:spPr>
      </p:pic>
      <p:pic>
        <p:nvPicPr>
          <p:cNvPr id="6" name="그림 5" descr="실내, 테이블, 다른, 사진이(가) 표시된 사진&#10;&#10;자동 생성된 설명">
            <a:extLst>
              <a:ext uri="{FF2B5EF4-FFF2-40B4-BE49-F238E27FC236}">
                <a16:creationId xmlns:a16="http://schemas.microsoft.com/office/drawing/2014/main" xmlns="" id="{4792BCDE-83BE-4B33-BDA5-D7C1B8DD29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76" y="2176039"/>
            <a:ext cx="2082687" cy="30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53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989886" y="1570842"/>
            <a:ext cx="414375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웹 페이지 로그인 화면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제안서에서 언급하지 않은 내용이지만 웹을 </a:t>
            </a:r>
            <a:r>
              <a:rPr lang="en-US" altLang="ko-KR" sz="1400" dirty="0"/>
              <a:t>Spring, </a:t>
            </a:r>
            <a:r>
              <a:rPr lang="en-US" altLang="ko-KR" sz="1400" dirty="0" smtClean="0"/>
              <a:t>Bootstrap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Ajax</a:t>
            </a:r>
            <a:r>
              <a:rPr lang="ko-KR" altLang="en-US" sz="1400" dirty="0"/>
              <a:t>등을 활용하여</a:t>
            </a:r>
            <a:r>
              <a:rPr lang="en-US" altLang="ko-KR" sz="1400" dirty="0"/>
              <a:t> </a:t>
            </a:r>
            <a:r>
              <a:rPr lang="ko-KR" altLang="en-US" sz="1400" dirty="0"/>
              <a:t>웹 페이지를 구현하였다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BF823B6-8986-4B1F-A3F2-EBF9EB58D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4525" y="2296798"/>
            <a:ext cx="4509052" cy="281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22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989886" y="1570842"/>
            <a:ext cx="4143758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웹 </a:t>
            </a:r>
            <a:r>
              <a:rPr lang="ko-KR" altLang="en-US" sz="2000" dirty="0" smtClean="0"/>
              <a:t>메인 페이지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앞의 음성인식 부분에서 </a:t>
            </a:r>
            <a:r>
              <a:rPr lang="en-US" altLang="ko-KR" sz="1400" dirty="0" err="1"/>
              <a:t>mongoDB</a:t>
            </a:r>
            <a:r>
              <a:rPr lang="ko-KR" altLang="en-US" sz="1400" dirty="0"/>
              <a:t>에 저장한 단어들을 </a:t>
            </a:r>
            <a:r>
              <a:rPr lang="en-US" altLang="ko-KR" sz="1400" dirty="0"/>
              <a:t>R</a:t>
            </a:r>
            <a:r>
              <a:rPr lang="ko-KR" altLang="en-US" sz="1400" dirty="0"/>
              <a:t>을 활용하여 분석하고 시각화한 것이다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사용 빈도수가 높은 단어들이 부각된다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지도화면에서는 마지막으로 저장된 차량의 위치가 화면에 표시된다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주행거리를 활용하여 소모품관리상태를 표시한다</a:t>
            </a:r>
            <a:r>
              <a:rPr lang="en-US" altLang="ko-KR" sz="1400" dirty="0"/>
              <a:t>.(</a:t>
            </a:r>
            <a:r>
              <a:rPr lang="ko-KR" altLang="en-US" sz="1400" dirty="0"/>
              <a:t>예정</a:t>
            </a:r>
            <a:r>
              <a:rPr lang="en-US" altLang="ko-KR" sz="1400" dirty="0"/>
              <a:t>)</a:t>
            </a:r>
          </a:p>
        </p:txBody>
      </p:sp>
      <p:pic>
        <p:nvPicPr>
          <p:cNvPr id="4" name="그림 3" descr="실내, 모니터, 컴퓨터, 하얀색이(가) 표시된 사진&#10;&#10;자동 생성된 설명">
            <a:extLst>
              <a:ext uri="{FF2B5EF4-FFF2-40B4-BE49-F238E27FC236}">
                <a16:creationId xmlns:a16="http://schemas.microsoft.com/office/drawing/2014/main" xmlns="" id="{25C8B9FA-1B7C-4E95-A4D7-5DBF258C272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" r="6544"/>
          <a:stretch/>
        </p:blipFill>
        <p:spPr>
          <a:xfrm>
            <a:off x="2141946" y="1525063"/>
            <a:ext cx="4223686" cy="3021293"/>
          </a:xfrm>
          <a:prstGeom prst="rect">
            <a:avLst/>
          </a:prstGeom>
        </p:spPr>
      </p:pic>
      <p:pic>
        <p:nvPicPr>
          <p:cNvPr id="6" name="그림 5" descr="실내, 하얀색, 모니터, 앉아있는이(가) 표시된 사진&#10;&#10;자동 생성된 설명">
            <a:extLst>
              <a:ext uri="{FF2B5EF4-FFF2-40B4-BE49-F238E27FC236}">
                <a16:creationId xmlns:a16="http://schemas.microsoft.com/office/drawing/2014/main" xmlns="" id="{F2E65964-001D-46D9-82F6-99EF172509F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 b="10672"/>
          <a:stretch/>
        </p:blipFill>
        <p:spPr>
          <a:xfrm>
            <a:off x="2141946" y="3569677"/>
            <a:ext cx="4223685" cy="22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36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989886" y="1570842"/>
            <a:ext cx="4143758" cy="11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MongoDB</a:t>
            </a:r>
            <a:r>
              <a:rPr lang="ko-KR" altLang="en-US" sz="2000" dirty="0"/>
              <a:t>에 저장되는 음성데이터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실시간으로 안드로이드가 인식한 음성을 </a:t>
            </a:r>
            <a:r>
              <a:rPr lang="en-US" altLang="ko-KR" sz="1400" dirty="0"/>
              <a:t>MongoDB</a:t>
            </a:r>
            <a:r>
              <a:rPr lang="ko-KR" altLang="en-US" sz="1400" dirty="0"/>
              <a:t>에 저장되는 모습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05B5CEB-B775-4956-9BDB-45EF259291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84" y="2036536"/>
            <a:ext cx="4921240" cy="30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81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9A310535-EAA7-4884-8B82-BB1E69777803}"/>
              </a:ext>
            </a:extLst>
          </p:cNvPr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E67A82-4BEF-4327-9E6A-2AAC75AAC56E}"/>
              </a:ext>
            </a:extLst>
          </p:cNvPr>
          <p:cNvSpPr txBox="1"/>
          <p:nvPr/>
        </p:nvSpPr>
        <p:spPr>
          <a:xfrm>
            <a:off x="1859569" y="4572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E9520183-AE41-4A57-973F-DCBE1DC91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EC91276-F492-4972-BD0F-9AC1EE8C78FB}"/>
              </a:ext>
            </a:extLst>
          </p:cNvPr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768CEC06-2681-4AC4-A02F-1DF2DCFFEBB2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33D2CA2B-3EE0-4983-B588-C9896CC92131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350C3570-C7A0-4DBB-BA01-9229700C4FAD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7D251C6-F0CB-42EF-9F36-F042D7F1D4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410D0525-A105-46F8-8786-A43A10D4A7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E1B5A9-3BBC-422E-A097-531593782549}"/>
              </a:ext>
            </a:extLst>
          </p:cNvPr>
          <p:cNvSpPr txBox="1"/>
          <p:nvPr/>
        </p:nvSpPr>
        <p:spPr>
          <a:xfrm>
            <a:off x="6989886" y="1570842"/>
            <a:ext cx="4143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/>
              <a:t>WordCloud</a:t>
            </a:r>
            <a:r>
              <a:rPr lang="ko-KR" altLang="en-US" sz="2000" dirty="0"/>
              <a:t>의 변화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실시간으로 바뀐 데이터에 따라서 </a:t>
            </a:r>
            <a:r>
              <a:rPr lang="en-US" altLang="ko-KR" sz="1400" dirty="0" err="1" smtClean="0"/>
              <a:t>WordCloud</a:t>
            </a:r>
            <a:r>
              <a:rPr lang="ko-KR" altLang="en-US" sz="1400" dirty="0"/>
              <a:t>역시 실시간으로 바뀌는 모습</a:t>
            </a: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xmlns="" id="{C8EC7E60-6BAB-42B5-9D20-BCA3323BCE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0" t="40408" r="35701" b="10769"/>
          <a:stretch/>
        </p:blipFill>
        <p:spPr>
          <a:xfrm>
            <a:off x="1864478" y="2150199"/>
            <a:ext cx="1969853" cy="205364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28E65CE-AFB7-4105-9ECB-587269B3E81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1" t="16299" r="35037" b="29183"/>
          <a:stretch/>
        </p:blipFill>
        <p:spPr>
          <a:xfrm>
            <a:off x="4330042" y="2147188"/>
            <a:ext cx="2167473" cy="20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90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579418" y="983406"/>
            <a:ext cx="10153402" cy="5524272"/>
          </a:xfrm>
          <a:prstGeom prst="rect">
            <a:avLst/>
          </a:prstGeom>
          <a:solidFill>
            <a:schemeClr val="bg1"/>
          </a:solidFill>
          <a:ln>
            <a:solidFill>
              <a:srgbClr val="442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A7FEAC-2AB8-4D59-8CA6-73B43E0A8FD6}"/>
              </a:ext>
            </a:extLst>
          </p:cNvPr>
          <p:cNvSpPr txBox="1"/>
          <p:nvPr/>
        </p:nvSpPr>
        <p:spPr>
          <a:xfrm>
            <a:off x="1859569" y="4572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 err="1" smtClean="0">
                <a:solidFill>
                  <a:prstClr val="black"/>
                </a:solidFill>
                <a:cs typeface="Calibri" pitchFamily="34" charset="0"/>
              </a:rPr>
              <a:t>느낀점</a:t>
            </a:r>
            <a:endParaRPr lang="ko-KR" altLang="en-US" sz="2000" dirty="0">
              <a:solidFill>
                <a:prstClr val="black"/>
              </a:solidFill>
              <a:cs typeface="Calibri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107E8D62-1727-454E-A2D7-035013880DA0}"/>
              </a:ext>
            </a:extLst>
          </p:cNvPr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CEA11B7-C854-4CAB-AACB-B4FB4CA29440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CB9F4D61-9D7C-4D91-9009-81641A24ACBD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15C480E4-E1D7-47C0-B23D-B7EDB8BFC92C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2EEA0F55-B90B-49A0-BCEA-64364BEA53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C21C9C1E-1FE6-4FC5-809A-C27DED8838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1699960" y="1138420"/>
            <a:ext cx="2286000" cy="25575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신승환 </a:t>
            </a:r>
            <a:r>
              <a:rPr lang="ko-KR" altLang="en-US" sz="2000" dirty="0" smtClean="0">
                <a:solidFill>
                  <a:schemeClr val="tx1"/>
                </a:solidFill>
              </a:rPr>
              <a:t>팀장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en-US" altLang="ko-KR" sz="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500" b="1" u="sng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</a:rPr>
              <a:t>이번 프로젝트를 통하여 서버처리 과정에 중요함을 알았습니다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</a:rPr>
              <a:t>그리고 지금까지 받았던 고육을 전체적으로 복습할 수 있어서 좋았습니다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1698824" y="3812206"/>
            <a:ext cx="2286000" cy="25575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심재민 </a:t>
            </a:r>
            <a:r>
              <a:rPr lang="ko-KR" altLang="en-US" sz="2000" dirty="0" smtClean="0">
                <a:solidFill>
                  <a:schemeClr val="tx1"/>
                </a:solidFill>
              </a:rPr>
              <a:t>팀원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en-US" altLang="ko-KR" sz="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500" b="1" u="sng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</a:rPr>
              <a:t>파이널</a:t>
            </a:r>
            <a:r>
              <a:rPr lang="ko-KR" altLang="en-US" sz="1200" dirty="0">
                <a:solidFill>
                  <a:schemeClr val="tx1"/>
                </a:solidFill>
              </a:rPr>
              <a:t> 프로젝트를 진행하면서 지금까지 배운 내용을 다시 복습하고 원하는 부분에 활용해 볼 수 있었습니다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추가적으로 기능을 구현하며 모르는 부분은 혼자 학습하는 습관을 기를 수 있었고 팀원과 협업하며 일정에 맞춰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프로젝트를 마무리 해볼 수 있었습니다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4227425" y="1138420"/>
            <a:ext cx="2286000" cy="25575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강인선 </a:t>
            </a:r>
            <a:r>
              <a:rPr lang="ko-KR" altLang="en-US" sz="2000" dirty="0" smtClean="0">
                <a:solidFill>
                  <a:schemeClr val="tx1"/>
                </a:solidFill>
              </a:rPr>
              <a:t>팀원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en-US" altLang="ko-KR" sz="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500" b="1" u="sng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이번 </a:t>
            </a:r>
            <a:r>
              <a:rPr lang="en-US" altLang="ko-KR" sz="1200" dirty="0">
                <a:solidFill>
                  <a:schemeClr val="tx1"/>
                </a:solidFill>
              </a:rPr>
              <a:t>Final </a:t>
            </a:r>
            <a:r>
              <a:rPr lang="ko-KR" altLang="en-US" sz="1200" dirty="0">
                <a:solidFill>
                  <a:schemeClr val="tx1"/>
                </a:solidFill>
              </a:rPr>
              <a:t>프로젝트를 하면서 굉장히 </a:t>
            </a:r>
            <a:r>
              <a:rPr lang="ko-KR" altLang="en-US" sz="1200" dirty="0" err="1">
                <a:solidFill>
                  <a:schemeClr val="tx1"/>
                </a:solidFill>
              </a:rPr>
              <a:t>많은것을</a:t>
            </a:r>
            <a:r>
              <a:rPr lang="ko-KR" altLang="en-US" sz="1200" dirty="0">
                <a:solidFill>
                  <a:schemeClr val="tx1"/>
                </a:solidFill>
              </a:rPr>
              <a:t> 배울 수 있었습니다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실무와 비슷하게 협업을 해보며 </a:t>
            </a:r>
            <a:r>
              <a:rPr lang="ko-KR" altLang="en-US" sz="1200" dirty="0" err="1">
                <a:solidFill>
                  <a:schemeClr val="tx1"/>
                </a:solidFill>
              </a:rPr>
              <a:t>어떤식으로</a:t>
            </a:r>
            <a:r>
              <a:rPr lang="ko-KR" altLang="en-US" sz="1200" dirty="0">
                <a:solidFill>
                  <a:schemeClr val="tx1"/>
                </a:solidFill>
              </a:rPr>
              <a:t> 수행해야 할지 배웠고 모두와 협업하면서 어떻게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수행해 나가야 하는지 알게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4226289" y="3812206"/>
            <a:ext cx="2286000" cy="25575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유환우 </a:t>
            </a:r>
            <a:r>
              <a:rPr lang="ko-KR" altLang="en-US" sz="2000" dirty="0" smtClean="0">
                <a:solidFill>
                  <a:schemeClr val="tx1"/>
                </a:solidFill>
              </a:rPr>
              <a:t>팀원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en-US" altLang="ko-KR" sz="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500" b="1" u="sng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지금까지 교육과정의 열매라고 생각할 수 있는 </a:t>
            </a:r>
            <a:r>
              <a:rPr lang="ko-KR" altLang="en-US" sz="1200" dirty="0" err="1">
                <a:solidFill>
                  <a:schemeClr val="tx1"/>
                </a:solidFill>
              </a:rPr>
              <a:t>파이널</a:t>
            </a:r>
            <a:r>
              <a:rPr lang="ko-KR" altLang="en-US" sz="1200" dirty="0">
                <a:solidFill>
                  <a:schemeClr val="tx1"/>
                </a:solidFill>
              </a:rPr>
              <a:t> 프로젝트를 하면서 지금까지 </a:t>
            </a:r>
            <a:r>
              <a:rPr lang="ko-KR" altLang="en-US" sz="1200" dirty="0" err="1">
                <a:solidFill>
                  <a:schemeClr val="tx1"/>
                </a:solidFill>
              </a:rPr>
              <a:t>배웠던것</a:t>
            </a:r>
            <a:r>
              <a:rPr lang="ko-KR" altLang="en-US" sz="1200" dirty="0">
                <a:solidFill>
                  <a:schemeClr val="tx1"/>
                </a:solidFill>
              </a:rPr>
              <a:t> 이상의 것을 배울 수 있었고 발전한다고 느낄 수 있었습니다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6753754" y="1138420"/>
            <a:ext cx="2286000" cy="25575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김성현 </a:t>
            </a:r>
            <a:r>
              <a:rPr lang="ko-KR" altLang="en-US" sz="2000" dirty="0" smtClean="0">
                <a:solidFill>
                  <a:schemeClr val="tx1"/>
                </a:solidFill>
              </a:rPr>
              <a:t>팀원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en-US" altLang="ko-KR" sz="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500" b="1" u="sng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-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프로젝트를 수행할 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팀원 간 소통이 잘 되었고 적절한 역할 분담으로 개발에 더욱 흥미를 느끼게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6752617" y="3812206"/>
            <a:ext cx="4812329" cy="25575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이준성 </a:t>
            </a:r>
            <a:r>
              <a:rPr lang="ko-KR" altLang="en-US" sz="2000" dirty="0" smtClean="0">
                <a:solidFill>
                  <a:schemeClr val="tx1"/>
                </a:solidFill>
              </a:rPr>
              <a:t>팀원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en-US" altLang="ko-KR" sz="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500" b="1" u="sng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초반에 </a:t>
            </a:r>
            <a:r>
              <a:rPr lang="en-US" altLang="ko-KR" sz="1200" dirty="0" err="1">
                <a:solidFill>
                  <a:schemeClr val="tx1"/>
                </a:solidFill>
              </a:rPr>
              <a:t>wifi</a:t>
            </a:r>
            <a:r>
              <a:rPr lang="en-US" altLang="ko-KR" sz="1200" dirty="0">
                <a:solidFill>
                  <a:schemeClr val="tx1"/>
                </a:solidFill>
              </a:rPr>
              <a:t> module</a:t>
            </a:r>
            <a:r>
              <a:rPr lang="ko-KR" altLang="en-US" sz="1200" dirty="0">
                <a:solidFill>
                  <a:schemeClr val="tx1"/>
                </a:solidFill>
              </a:rPr>
              <a:t>을 다루면서 라이브러리 충돌과 지연시간을 </a:t>
            </a:r>
            <a:r>
              <a:rPr lang="ko-KR" altLang="en-US" sz="1200" dirty="0" smtClean="0">
                <a:solidFill>
                  <a:schemeClr val="tx1"/>
                </a:solidFill>
              </a:rPr>
              <a:t>고려하지 </a:t>
            </a:r>
            <a:r>
              <a:rPr lang="ko-KR" altLang="en-US" sz="1200" dirty="0" smtClean="0">
                <a:solidFill>
                  <a:schemeClr val="tx1"/>
                </a:solidFill>
              </a:rPr>
              <a:t>못한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코드 </a:t>
            </a:r>
            <a:r>
              <a:rPr lang="ko-KR" altLang="en-US" sz="1200" dirty="0">
                <a:solidFill>
                  <a:schemeClr val="tx1"/>
                </a:solidFill>
              </a:rPr>
              <a:t>구현으로 제대로 모듈이 동작하지 못해 혼란을 겪었습니다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여러 시행착오 끝에 함수를 통해 명령어와 </a:t>
            </a:r>
            <a:r>
              <a:rPr lang="ko-KR" altLang="en-US" sz="1200" dirty="0" err="1">
                <a:solidFill>
                  <a:schemeClr val="tx1"/>
                </a:solidFill>
              </a:rPr>
              <a:t>딜레이시간을</a:t>
            </a:r>
            <a:r>
              <a:rPr lang="ko-KR" altLang="en-US" sz="1200" dirty="0">
                <a:solidFill>
                  <a:schemeClr val="tx1"/>
                </a:solidFill>
              </a:rPr>
              <a:t> 주도록 </a:t>
            </a:r>
            <a:r>
              <a:rPr lang="ko-KR" altLang="en-US" sz="1200" dirty="0" smtClean="0">
                <a:solidFill>
                  <a:schemeClr val="tx1"/>
                </a:solidFill>
              </a:rPr>
              <a:t>구현해 안정된 </a:t>
            </a:r>
            <a:r>
              <a:rPr lang="ko-KR" altLang="en-US" sz="1200" dirty="0">
                <a:solidFill>
                  <a:schemeClr val="tx1"/>
                </a:solidFill>
              </a:rPr>
              <a:t>작동과 성취감을 얻을 수 있었고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모듈에서 적용한 기술을 </a:t>
            </a:r>
            <a:r>
              <a:rPr lang="ko-KR" altLang="en-US" sz="1200" dirty="0">
                <a:solidFill>
                  <a:schemeClr val="tx1"/>
                </a:solidFill>
              </a:rPr>
              <a:t>활용해 다른 네트워크 장비에도 이런 작동 알고리즘을 적용할 수 있겠다는 </a:t>
            </a:r>
            <a:r>
              <a:rPr lang="ko-KR" altLang="en-US" sz="1200" dirty="0" smtClean="0">
                <a:solidFill>
                  <a:schemeClr val="tx1"/>
                </a:solidFill>
              </a:rPr>
              <a:t>자신감을 </a:t>
            </a:r>
            <a:r>
              <a:rPr lang="ko-KR" altLang="en-US" sz="1200" dirty="0">
                <a:solidFill>
                  <a:schemeClr val="tx1"/>
                </a:solidFill>
              </a:rPr>
              <a:t>얻을 수 있는 시간이었습니다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그리고 </a:t>
            </a:r>
            <a:r>
              <a:rPr lang="en-US" altLang="ko-KR" sz="1200" dirty="0">
                <a:solidFill>
                  <a:schemeClr val="tx1"/>
                </a:solidFill>
              </a:rPr>
              <a:t>TCP/IP </a:t>
            </a:r>
            <a:r>
              <a:rPr lang="ko-KR" altLang="en-US" sz="1200" dirty="0">
                <a:solidFill>
                  <a:schemeClr val="tx1"/>
                </a:solidFill>
              </a:rPr>
              <a:t>서버를 구축할 때 </a:t>
            </a:r>
            <a:r>
              <a:rPr lang="en-US" altLang="ko-KR" sz="1200" dirty="0">
                <a:solidFill>
                  <a:schemeClr val="tx1"/>
                </a:solidFill>
              </a:rPr>
              <a:t>Thread</a:t>
            </a:r>
            <a:r>
              <a:rPr lang="ko-KR" altLang="en-US" sz="1200" dirty="0">
                <a:solidFill>
                  <a:schemeClr val="tx1"/>
                </a:solidFill>
              </a:rPr>
              <a:t>역할을 잘 몰라 </a:t>
            </a:r>
            <a:r>
              <a:rPr lang="ko-KR" altLang="en-US" sz="1200" dirty="0" err="1">
                <a:solidFill>
                  <a:schemeClr val="tx1"/>
                </a:solidFill>
              </a:rPr>
              <a:t>오랜시간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고민했었는데 </a:t>
            </a:r>
            <a:r>
              <a:rPr lang="en-US" altLang="ko-KR" sz="1200" dirty="0" smtClean="0">
                <a:solidFill>
                  <a:schemeClr val="tx1"/>
                </a:solidFill>
              </a:rPr>
              <a:t>Listener</a:t>
            </a:r>
            <a:r>
              <a:rPr lang="ko-KR" altLang="en-US" sz="1200" dirty="0">
                <a:solidFill>
                  <a:schemeClr val="tx1"/>
                </a:solidFill>
              </a:rPr>
              <a:t>와 각 부분에 대한 구조를 그려보며 점차 이해할 수 있었고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또 </a:t>
            </a:r>
            <a:r>
              <a:rPr lang="en-US" altLang="ko-KR" sz="1200" dirty="0">
                <a:solidFill>
                  <a:schemeClr val="tx1"/>
                </a:solidFill>
              </a:rPr>
              <a:t>trim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함수를 이용한 </a:t>
            </a:r>
            <a:r>
              <a:rPr lang="ko-KR" altLang="en-US" sz="1200" dirty="0">
                <a:solidFill>
                  <a:schemeClr val="tx1"/>
                </a:solidFill>
              </a:rPr>
              <a:t>공백처리에 대한 중요성도 알 수 있었습니다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3AA9F45-F8B2-46A7-874E-EE13BC1219A4}"/>
              </a:ext>
            </a:extLst>
          </p:cNvPr>
          <p:cNvSpPr/>
          <p:nvPr/>
        </p:nvSpPr>
        <p:spPr>
          <a:xfrm>
            <a:off x="9278947" y="1138420"/>
            <a:ext cx="2286000" cy="25575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백승재 </a:t>
            </a:r>
            <a:r>
              <a:rPr lang="ko-KR" altLang="en-US" sz="2000" dirty="0" smtClean="0">
                <a:solidFill>
                  <a:schemeClr val="tx1"/>
                </a:solidFill>
              </a:rPr>
              <a:t>팀원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en-US" altLang="ko-KR" sz="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500" b="1" u="sng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-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프로젝트를 진행하면서 공부했던 개발방법론을 최대한 적용해보려고 노력했습니다</a:t>
            </a:r>
            <a:r>
              <a:rPr lang="en-US" altLang="ko-KR" sz="1200" dirty="0">
                <a:solidFill>
                  <a:schemeClr val="tx1"/>
                </a:solidFill>
              </a:rPr>
              <a:t>. IT </a:t>
            </a:r>
            <a:r>
              <a:rPr lang="ko-KR" altLang="en-US" sz="1200" dirty="0">
                <a:solidFill>
                  <a:schemeClr val="tx1"/>
                </a:solidFill>
              </a:rPr>
              <a:t>프로젝트가 진행되면서 왜 이런 방법론이 필요한지 배울 수 있었습니다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프로젝트가 시작되기 전과 비교해보면 기술적인 부분 </a:t>
            </a:r>
            <a:r>
              <a:rPr lang="ko-KR" altLang="en-US" sz="1200" dirty="0" err="1">
                <a:solidFill>
                  <a:schemeClr val="tx1"/>
                </a:solidFill>
              </a:rPr>
              <a:t>뿐만아니라</a:t>
            </a:r>
            <a:r>
              <a:rPr lang="ko-KR" altLang="en-US" sz="1200" dirty="0">
                <a:solidFill>
                  <a:schemeClr val="tx1"/>
                </a:solidFill>
              </a:rPr>
              <a:t> 일정관리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협업적인 역량이 많이 성장한 것을 느낄 수 있었습니다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09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978688" y="3783131"/>
            <a:ext cx="9020489" cy="210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6000" lvl="2">
              <a:lnSpc>
                <a:spcPct val="150000"/>
              </a:lnSpc>
            </a:pPr>
            <a:r>
              <a:rPr lang="ko-KR" altLang="en-US" sz="2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주제 </a:t>
            </a:r>
            <a:r>
              <a:rPr lang="en-US" altLang="ko-KR" sz="2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안드로이드를 활용한 집 </a:t>
            </a:r>
            <a:r>
              <a:rPr lang="en-US" altLang="ko-KR" sz="2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차량 제어</a:t>
            </a:r>
            <a:endParaRPr lang="en-US" altLang="ko-KR" sz="24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서비스명 </a:t>
            </a:r>
            <a:r>
              <a:rPr lang="en-US" altLang="ko-KR" sz="2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: MIRI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홈 구축과 차량 연결 서비스를 제공하여 고객의 삶의 질 향상</a:t>
            </a:r>
            <a:endParaRPr lang="en-US" altLang="ko-KR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집이나 차에 도착하기 전에 필요한 동작들을 미리 제공하여</a:t>
            </a:r>
            <a:r>
              <a:rPr lang="ko-KR" altLang="en-US" sz="2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나눔고딕" panose="020D0604000000000000" pitchFamily="50" charset="-127"/>
                <a:ea typeface="나눔고딕" panose="020D0604000000000000" pitchFamily="50" charset="-127"/>
              </a:rPr>
              <a:t>‘MIRI’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955530" y="1495717"/>
            <a:ext cx="2063290" cy="206329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F21C63F0-CDE7-46E5-9672-5D7489FEAE7E}"/>
              </a:ext>
            </a:extLst>
          </p:cNvPr>
          <p:cNvSpPr/>
          <p:nvPr/>
        </p:nvSpPr>
        <p:spPr>
          <a:xfrm>
            <a:off x="5053716" y="1601060"/>
            <a:ext cx="1858483" cy="1858483"/>
          </a:xfrm>
          <a:prstGeom prst="ellipse">
            <a:avLst/>
          </a:prstGeom>
          <a:solidFill>
            <a:srgbClr val="D9D9DB"/>
          </a:solidFill>
          <a:ln>
            <a:solidFill>
              <a:srgbClr val="DAD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299C0CC3-67CC-4DB3-854F-0DE6674308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1"/>
              </a:ext>
            </a:extLst>
          </a:blip>
          <a:stretch>
            <a:fillRect/>
          </a:stretch>
        </p:blipFill>
        <p:spPr>
          <a:xfrm>
            <a:off x="5325495" y="1790531"/>
            <a:ext cx="1323360" cy="1549110"/>
          </a:xfrm>
          <a:prstGeom prst="rect">
            <a:avLst/>
          </a:prstGeom>
        </p:spPr>
      </p:pic>
      <p:pic>
        <p:nvPicPr>
          <p:cNvPr id="9" name="그림 8" descr="중지, 표지판, 교통, 켜진이(가) 표시된 사진&#10;&#10;자동 생성된 설명">
            <a:extLst>
              <a:ext uri="{FF2B5EF4-FFF2-40B4-BE49-F238E27FC236}">
                <a16:creationId xmlns:a16="http://schemas.microsoft.com/office/drawing/2014/main" xmlns="" id="{85BB9F5D-B422-4738-BDD8-255FF18375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4"/>
              </a:ext>
            </a:extLst>
          </a:blip>
          <a:stretch>
            <a:fillRect/>
          </a:stretch>
        </p:blipFill>
        <p:spPr>
          <a:xfrm>
            <a:off x="8020722" y="2390345"/>
            <a:ext cx="1218094" cy="11479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3521F3-A0F9-48A4-B079-0C26D72E47C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6"/>
              </a:ext>
            </a:extLst>
          </a:blip>
          <a:stretch>
            <a:fillRect/>
          </a:stretch>
        </p:blipFill>
        <p:spPr>
          <a:xfrm>
            <a:off x="2953183" y="2539276"/>
            <a:ext cx="1218094" cy="1022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A7FEAC-2AB8-4D59-8CA6-73B43E0A8FD6}"/>
              </a:ext>
            </a:extLst>
          </p:cNvPr>
          <p:cNvSpPr txBox="1"/>
          <p:nvPr/>
        </p:nvSpPr>
        <p:spPr>
          <a:xfrm>
            <a:off x="1859569" y="45720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SUMMARY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59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A7FEAC-2AB8-4D59-8CA6-73B43E0A8FD6}"/>
              </a:ext>
            </a:extLst>
          </p:cNvPr>
          <p:cNvSpPr txBox="1"/>
          <p:nvPr/>
        </p:nvSpPr>
        <p:spPr>
          <a:xfrm>
            <a:off x="1859569" y="45720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SUMMARY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DC8576-1D36-45C9-BDBD-6CCCAC8C5D47}"/>
              </a:ext>
            </a:extLst>
          </p:cNvPr>
          <p:cNvSpPr txBox="1"/>
          <p:nvPr/>
        </p:nvSpPr>
        <p:spPr>
          <a:xfrm>
            <a:off x="2136531" y="1716576"/>
            <a:ext cx="9206802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주요기능 </a:t>
            </a:r>
            <a:r>
              <a:rPr lang="en-US" altLang="ko-KR" sz="2000" dirty="0"/>
              <a:t>(</a:t>
            </a:r>
            <a:r>
              <a:rPr lang="ko-KR" altLang="en-US" sz="2000" dirty="0"/>
              <a:t>스마트 홈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가전 제어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스마트폰을 이용하여 전원</a:t>
            </a:r>
            <a:r>
              <a:rPr lang="en-US" altLang="ko-KR" sz="1200" dirty="0"/>
              <a:t>, </a:t>
            </a:r>
            <a:r>
              <a:rPr lang="ko-KR" altLang="en-US" sz="1200" dirty="0"/>
              <a:t>동작범위 등을 설정한다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2) </a:t>
            </a:r>
            <a:r>
              <a:rPr lang="ko-KR" altLang="en-US" sz="1600" dirty="0"/>
              <a:t>집의 환경정보 수집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GPIO</a:t>
            </a:r>
            <a:r>
              <a:rPr lang="ko-KR" altLang="en-US" sz="1200" dirty="0"/>
              <a:t>와 센서를 활용해 집의 환경정보를 수집하고</a:t>
            </a:r>
            <a:r>
              <a:rPr lang="en-US" altLang="ko-KR" sz="1200" dirty="0"/>
              <a:t>, </a:t>
            </a:r>
            <a:r>
              <a:rPr lang="ko-KR" altLang="en-US" sz="1200" dirty="0"/>
              <a:t>스마트폰에게 전달하거나 가전을 스스로 제어한다</a:t>
            </a:r>
            <a:r>
              <a:rPr lang="en-US" altLang="ko-KR" sz="1200" dirty="0"/>
              <a:t>.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3) </a:t>
            </a:r>
            <a:r>
              <a:rPr lang="ko-KR" altLang="en-US" sz="1600" dirty="0"/>
              <a:t>홈 </a:t>
            </a:r>
            <a:r>
              <a:rPr lang="en-US" altLang="ko-KR" sz="1600" dirty="0"/>
              <a:t>CCTV </a:t>
            </a:r>
            <a:r>
              <a:rPr lang="ko-KR" altLang="en-US" sz="1600" dirty="0"/>
              <a:t>구축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인체감지 센서와 홈 </a:t>
            </a:r>
            <a:r>
              <a:rPr lang="en-US" altLang="ko-KR" sz="1200" dirty="0"/>
              <a:t>CCTV</a:t>
            </a:r>
            <a:r>
              <a:rPr lang="ko-KR" altLang="en-US" sz="1200" dirty="0"/>
              <a:t>를 활용하여 불법침입을 감지하고 사용자에게 알려준다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545DE43E-9DC5-4D32-9AA6-385265D8A67E}"/>
              </a:ext>
            </a:extLst>
          </p:cNvPr>
          <p:cNvSpPr/>
          <p:nvPr/>
        </p:nvSpPr>
        <p:spPr>
          <a:xfrm>
            <a:off x="7243789" y="1497350"/>
            <a:ext cx="2063290" cy="206329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9E9B6731-EA39-4618-B33C-ED3A7DEE92B5}"/>
              </a:ext>
            </a:extLst>
          </p:cNvPr>
          <p:cNvSpPr/>
          <p:nvPr/>
        </p:nvSpPr>
        <p:spPr>
          <a:xfrm>
            <a:off x="7341975" y="1602693"/>
            <a:ext cx="1858483" cy="1858483"/>
          </a:xfrm>
          <a:prstGeom prst="ellipse">
            <a:avLst/>
          </a:prstGeom>
          <a:solidFill>
            <a:srgbClr val="D9D9DB"/>
          </a:solidFill>
          <a:ln>
            <a:solidFill>
              <a:srgbClr val="DAD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148F3AC5-536D-4C3A-999D-26D7ADB05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7613754" y="1792164"/>
            <a:ext cx="1323360" cy="1549110"/>
          </a:xfrm>
          <a:prstGeom prst="rect">
            <a:avLst/>
          </a:prstGeom>
        </p:spPr>
      </p:pic>
      <p:pic>
        <p:nvPicPr>
          <p:cNvPr id="26" name="그림 25" descr="중지, 표지판, 교통, 켜진이(가) 표시된 사진&#10;&#10;자동 생성된 설명">
            <a:extLst>
              <a:ext uri="{FF2B5EF4-FFF2-40B4-BE49-F238E27FC236}">
                <a16:creationId xmlns:a16="http://schemas.microsoft.com/office/drawing/2014/main" xmlns="" id="{27EB7187-B768-40B1-974F-EA1211BB65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>
            <a:off x="10114875" y="2193332"/>
            <a:ext cx="1218094" cy="114794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65CA83E-583B-4D65-88FA-98658DE442AA}"/>
              </a:ext>
            </a:extLst>
          </p:cNvPr>
          <p:cNvCxnSpPr>
            <a:cxnSpLocks/>
          </p:cNvCxnSpPr>
          <p:nvPr/>
        </p:nvCxnSpPr>
        <p:spPr>
          <a:xfrm>
            <a:off x="9433012" y="2528995"/>
            <a:ext cx="575242" cy="80891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D2D6A344-EFD9-4008-903E-62477E8C223F}"/>
              </a:ext>
            </a:extLst>
          </p:cNvPr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8CC0D415-5591-4D2B-BEBA-EC9532D3CE06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5465F6C5-2430-47AF-8E4B-EABB92AE930F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4F9661E3-8084-4698-A00C-F91B859D8E07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151EF9C3-4BA4-49D9-B995-8CFEAABF4F1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A9FB78B6-76C6-4030-83BA-29462C6509D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64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solidFill>
              <a:srgbClr val="442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A7FEAC-2AB8-4D59-8CA6-73B43E0A8FD6}"/>
              </a:ext>
            </a:extLst>
          </p:cNvPr>
          <p:cNvSpPr txBox="1"/>
          <p:nvPr/>
        </p:nvSpPr>
        <p:spPr>
          <a:xfrm>
            <a:off x="1859569" y="45720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SUMMARY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DC8576-1D36-45C9-BDBD-6CCCAC8C5D47}"/>
              </a:ext>
            </a:extLst>
          </p:cNvPr>
          <p:cNvSpPr txBox="1"/>
          <p:nvPr/>
        </p:nvSpPr>
        <p:spPr>
          <a:xfrm>
            <a:off x="2136531" y="1716576"/>
            <a:ext cx="9206802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주요기능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커넥티드</a:t>
            </a:r>
            <a:r>
              <a:rPr lang="ko-KR" altLang="en-US" sz="2000" dirty="0"/>
              <a:t> 카</a:t>
            </a:r>
            <a:r>
              <a:rPr lang="en-US" altLang="ko-KR" sz="2000" dirty="0"/>
              <a:t>)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원격제어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스마트폰을 이용하여 시동</a:t>
            </a:r>
            <a:r>
              <a:rPr lang="en-US" altLang="ko-KR" sz="1200" dirty="0"/>
              <a:t>, </a:t>
            </a:r>
            <a:r>
              <a:rPr lang="ko-KR" altLang="en-US" sz="1200" dirty="0"/>
              <a:t>공조장치</a:t>
            </a:r>
            <a:r>
              <a:rPr lang="en-US" altLang="ko-KR" sz="1200" dirty="0"/>
              <a:t>, </a:t>
            </a:r>
            <a:r>
              <a:rPr lang="ko-KR" altLang="en-US" sz="1200" dirty="0"/>
              <a:t>네비게이션 등을 원격으로 설정하고 </a:t>
            </a:r>
            <a:r>
              <a:rPr lang="ko-KR" altLang="en-US" sz="1200" dirty="0" err="1"/>
              <a:t>인포테인먼트에</a:t>
            </a:r>
            <a:r>
              <a:rPr lang="ko-KR" altLang="en-US" sz="1200" dirty="0"/>
              <a:t> 표시한다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 err="1"/>
              <a:t>인포테인먼트에서</a:t>
            </a:r>
            <a:r>
              <a:rPr lang="ko-KR" altLang="en-US" sz="1200" dirty="0"/>
              <a:t> 차량의 </a:t>
            </a:r>
            <a:r>
              <a:rPr lang="ko-KR" altLang="en-US" sz="1200" dirty="0" err="1"/>
              <a:t>방향지시등</a:t>
            </a:r>
            <a:r>
              <a:rPr lang="en-US" altLang="ko-KR" sz="1200" dirty="0"/>
              <a:t>, </a:t>
            </a:r>
            <a:r>
              <a:rPr lang="ko-KR" altLang="en-US" sz="1200" dirty="0"/>
              <a:t>비상등을 제어하고</a:t>
            </a:r>
            <a:r>
              <a:rPr lang="en-US" altLang="ko-KR" sz="1200" dirty="0"/>
              <a:t>, </a:t>
            </a:r>
            <a:r>
              <a:rPr lang="ko-KR" altLang="en-US" sz="1200" dirty="0"/>
              <a:t>공조장치</a:t>
            </a:r>
            <a:r>
              <a:rPr lang="en-US" altLang="ko-KR" sz="1200" dirty="0"/>
              <a:t>, </a:t>
            </a:r>
            <a:r>
              <a:rPr lang="ko-KR" altLang="en-US" sz="1200" dirty="0"/>
              <a:t>시트각도를 설정하고</a:t>
            </a:r>
            <a:r>
              <a:rPr lang="en-US" altLang="ko-KR" sz="1200" dirty="0"/>
              <a:t>, </a:t>
            </a:r>
            <a:r>
              <a:rPr lang="ko-KR" altLang="en-US" sz="1200" dirty="0"/>
              <a:t>화면에 표시한다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개인별 차량의 설정상태를 </a:t>
            </a:r>
            <a:r>
              <a:rPr lang="en-US" altLang="ko-KR" sz="1200" dirty="0"/>
              <a:t>DB</a:t>
            </a:r>
            <a:r>
              <a:rPr lang="ko-KR" altLang="en-US" sz="1200" dirty="0"/>
              <a:t>에 저장하고 필요 시 불러올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2) </a:t>
            </a:r>
            <a:r>
              <a:rPr lang="ko-KR" altLang="en-US" sz="1600" dirty="0"/>
              <a:t>차량 환경정보 수집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GPIO</a:t>
            </a:r>
            <a:r>
              <a:rPr lang="ko-KR" altLang="en-US" sz="1200" dirty="0"/>
              <a:t>와 센서를 활용해 집의 환경정보를 수집하고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인포테인먼트</a:t>
            </a:r>
            <a:r>
              <a:rPr lang="en-US" altLang="ko-KR" sz="1200" dirty="0"/>
              <a:t>, </a:t>
            </a:r>
            <a:r>
              <a:rPr lang="ko-KR" altLang="en-US" sz="1200" dirty="0"/>
              <a:t>스마트폰에게 전달한다</a:t>
            </a:r>
            <a:r>
              <a:rPr lang="en-US" altLang="ko-KR" sz="1200" dirty="0"/>
              <a:t>.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3) </a:t>
            </a:r>
            <a:r>
              <a:rPr lang="ko-KR" altLang="en-US" sz="1600" dirty="0"/>
              <a:t>홈 </a:t>
            </a:r>
            <a:r>
              <a:rPr lang="en-US" altLang="ko-KR" sz="1600" dirty="0"/>
              <a:t>CCTV </a:t>
            </a:r>
            <a:r>
              <a:rPr lang="ko-KR" altLang="en-US" sz="1600" dirty="0"/>
              <a:t>구축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인체감지 센서와 홈 </a:t>
            </a:r>
            <a:r>
              <a:rPr lang="en-US" altLang="ko-KR" sz="1200" dirty="0"/>
              <a:t>CCTV</a:t>
            </a:r>
            <a:r>
              <a:rPr lang="ko-KR" altLang="en-US" sz="1200" dirty="0"/>
              <a:t>를 활용하여 불법침입을 감지하고 스마트폰으로 사용자에게 알려준다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F511141-3A29-424D-AC40-FE571472B0FA}"/>
              </a:ext>
            </a:extLst>
          </p:cNvPr>
          <p:cNvSpPr/>
          <p:nvPr/>
        </p:nvSpPr>
        <p:spPr>
          <a:xfrm>
            <a:off x="9280043" y="3857367"/>
            <a:ext cx="2063290" cy="206329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466C7AA7-1C59-4240-94A8-98E2425A303E}"/>
              </a:ext>
            </a:extLst>
          </p:cNvPr>
          <p:cNvSpPr/>
          <p:nvPr/>
        </p:nvSpPr>
        <p:spPr>
          <a:xfrm>
            <a:off x="9373654" y="3960377"/>
            <a:ext cx="1858483" cy="1858483"/>
          </a:xfrm>
          <a:prstGeom prst="ellipse">
            <a:avLst/>
          </a:prstGeom>
          <a:solidFill>
            <a:srgbClr val="D9D9DB"/>
          </a:solidFill>
          <a:ln>
            <a:solidFill>
              <a:srgbClr val="DAD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3D81F1A3-19AB-4A54-9E66-8ED985417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9650008" y="4152181"/>
            <a:ext cx="1323360" cy="154911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9F9715-FD0C-416D-AB2F-039762C35D82}"/>
              </a:ext>
            </a:extLst>
          </p:cNvPr>
          <p:cNvCxnSpPr>
            <a:cxnSpLocks/>
          </p:cNvCxnSpPr>
          <p:nvPr/>
        </p:nvCxnSpPr>
        <p:spPr>
          <a:xfrm flipV="1">
            <a:off x="8361079" y="4926736"/>
            <a:ext cx="676157" cy="160329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6F8334D-830E-4609-AD75-6DC0C45706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1"/>
              </a:ext>
            </a:extLst>
          </a:blip>
          <a:stretch>
            <a:fillRect/>
          </a:stretch>
        </p:blipFill>
        <p:spPr>
          <a:xfrm>
            <a:off x="7084692" y="4857411"/>
            <a:ext cx="1218094" cy="102299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107E8D62-1727-454E-A2D7-035013880DA0}"/>
              </a:ext>
            </a:extLst>
          </p:cNvPr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CEA11B7-C854-4CAB-AACB-B4FB4CA29440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CB9F4D61-9D7C-4D91-9009-81641A24ACBD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15C480E4-E1D7-47C0-B23D-B7EDB8BFC92C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2EEA0F55-B90B-49A0-BCEA-64364BEA53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C21C9C1E-1FE6-4FC5-809A-C27DED8838C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8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744413" y="1380784"/>
            <a:ext cx="9809698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A7FEAC-2AB8-4D59-8CA6-73B43E0A8FD6}"/>
              </a:ext>
            </a:extLst>
          </p:cNvPr>
          <p:cNvSpPr txBox="1"/>
          <p:nvPr/>
        </p:nvSpPr>
        <p:spPr>
          <a:xfrm>
            <a:off x="1859569" y="45720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SUMMARY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DC8576-1D36-45C9-BDBD-6CCCAC8C5D47}"/>
              </a:ext>
            </a:extLst>
          </p:cNvPr>
          <p:cNvSpPr txBox="1"/>
          <p:nvPr/>
        </p:nvSpPr>
        <p:spPr>
          <a:xfrm>
            <a:off x="2136531" y="1716576"/>
            <a:ext cx="9206802" cy="245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주요기능 </a:t>
            </a:r>
            <a:r>
              <a:rPr lang="en-US" altLang="ko-KR" sz="2000" dirty="0"/>
              <a:t>(</a:t>
            </a:r>
            <a:r>
              <a:rPr lang="ko-KR" altLang="en-US" sz="2000" dirty="0"/>
              <a:t>제약조건</a:t>
            </a:r>
            <a:r>
              <a:rPr lang="en-US" altLang="ko-KR" sz="2000" dirty="0"/>
              <a:t>, </a:t>
            </a:r>
            <a:r>
              <a:rPr lang="ko-KR" altLang="en-US" sz="2000" dirty="0"/>
              <a:t>신기술</a:t>
            </a:r>
            <a:r>
              <a:rPr lang="en-US" altLang="ko-KR" sz="2000" dirty="0"/>
              <a:t>)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1) </a:t>
            </a:r>
            <a:r>
              <a:rPr lang="ko-KR" altLang="en-US" sz="1600" dirty="0"/>
              <a:t>공동소유관리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차량</a:t>
            </a:r>
            <a:r>
              <a:rPr lang="en-US" altLang="ko-KR" sz="1200" dirty="0"/>
              <a:t>, </a:t>
            </a:r>
            <a:r>
              <a:rPr lang="ko-KR" altLang="en-US" sz="1200" dirty="0"/>
              <a:t>집을 공동으로 소유할 수 있도록 </a:t>
            </a:r>
            <a:r>
              <a:rPr lang="en-US" altLang="ko-KR" sz="1200" dirty="0"/>
              <a:t>DB</a:t>
            </a:r>
            <a:r>
              <a:rPr lang="ko-KR" altLang="en-US" sz="1200" dirty="0"/>
              <a:t>와 서버를 설계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2) </a:t>
            </a:r>
            <a:r>
              <a:rPr lang="ko-KR" altLang="en-US" sz="1600" dirty="0"/>
              <a:t>음성인식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앞에서 언급한 차량</a:t>
            </a:r>
            <a:r>
              <a:rPr lang="en-US" altLang="ko-KR" sz="1200" dirty="0"/>
              <a:t>,</a:t>
            </a:r>
            <a:r>
              <a:rPr lang="ko-KR" altLang="en-US" sz="1200" dirty="0"/>
              <a:t>홈 제어 서비스를 음성으로 제어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3) </a:t>
            </a:r>
            <a:r>
              <a:rPr lang="ko-KR" altLang="en-US" sz="1600" dirty="0"/>
              <a:t>홈 </a:t>
            </a:r>
            <a:r>
              <a:rPr lang="en-US" altLang="ko-KR" sz="1600" dirty="0"/>
              <a:t>CCTV </a:t>
            </a:r>
            <a:r>
              <a:rPr lang="ko-KR" altLang="en-US" sz="1600" dirty="0"/>
              <a:t>구축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인체감지 센서와 홈 </a:t>
            </a:r>
            <a:r>
              <a:rPr lang="en-US" altLang="ko-KR" sz="1200" dirty="0"/>
              <a:t>CCTV</a:t>
            </a:r>
            <a:r>
              <a:rPr lang="ko-KR" altLang="en-US" sz="1200" dirty="0"/>
              <a:t>를 활용하여 불법침입을 감지하고 사용자에게 알려준다</a:t>
            </a:r>
            <a:r>
              <a:rPr lang="en-US" altLang="ko-KR" sz="1200" dirty="0"/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C94A67BE-A032-4133-8F6D-7E78088F2778}"/>
              </a:ext>
            </a:extLst>
          </p:cNvPr>
          <p:cNvSpPr/>
          <p:nvPr/>
        </p:nvSpPr>
        <p:spPr>
          <a:xfrm>
            <a:off x="8675761" y="2548151"/>
            <a:ext cx="2063290" cy="206329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96E1B8F3-0498-4E8D-A033-A1529715F78E}"/>
              </a:ext>
            </a:extLst>
          </p:cNvPr>
          <p:cNvSpPr/>
          <p:nvPr/>
        </p:nvSpPr>
        <p:spPr>
          <a:xfrm>
            <a:off x="8769372" y="2651161"/>
            <a:ext cx="1858483" cy="1858483"/>
          </a:xfrm>
          <a:prstGeom prst="ellipse">
            <a:avLst/>
          </a:prstGeom>
          <a:solidFill>
            <a:srgbClr val="D9D9DB"/>
          </a:solidFill>
          <a:ln>
            <a:solidFill>
              <a:srgbClr val="DAD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AE17E5DA-3599-4586-9E4F-35C5532747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9045726" y="2842965"/>
            <a:ext cx="1323360" cy="1549110"/>
          </a:xfrm>
          <a:prstGeom prst="rect">
            <a:avLst/>
          </a:prstGeom>
        </p:spPr>
      </p:pic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xmlns="" id="{723750AD-2F3B-417F-A7AD-86CC618EAC58}"/>
              </a:ext>
            </a:extLst>
          </p:cNvPr>
          <p:cNvSpPr/>
          <p:nvPr/>
        </p:nvSpPr>
        <p:spPr>
          <a:xfrm>
            <a:off x="9490821" y="1355663"/>
            <a:ext cx="2063290" cy="1024592"/>
          </a:xfrm>
          <a:prstGeom prst="cloudCallout">
            <a:avLst/>
          </a:prstGeom>
          <a:solidFill>
            <a:srgbClr val="422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xmlns="" id="{2B1C6EDD-A3DC-48DF-983A-37D8426AD9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>
            <a:off x="10304545" y="1324593"/>
            <a:ext cx="544234" cy="101530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53854C19-3727-4DC0-8583-B785D48A82BB}"/>
              </a:ext>
            </a:extLst>
          </p:cNvPr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2513D589-9D9D-4DF2-A307-F88D927B1EA8}"/>
                </a:ext>
              </a:extLst>
            </p:cNvPr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AA9004C6-14F5-43FC-9551-AD880C35C72E}"/>
                </a:ext>
              </a:extLst>
            </p:cNvPr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FA93029E-ED2D-42C0-BCFE-3A1C16D510A6}"/>
                </a:ext>
              </a:extLst>
            </p:cNvPr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C44187D3-36B8-40FA-A9D0-BEFD4F6A192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71A5F1F3-BEE8-4724-A7BE-BD390ED370E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2141</Words>
  <Application>Microsoft Office PowerPoint</Application>
  <PresentationFormat>와이드스크린</PresentationFormat>
  <Paragraphs>435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배달의민족 도현</vt:lpstr>
      <vt:lpstr>Calibri</vt:lpstr>
      <vt:lpstr>나눔고딕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student</cp:lastModifiedBy>
  <cp:revision>73</cp:revision>
  <dcterms:created xsi:type="dcterms:W3CDTF">2014-11-01T08:10:02Z</dcterms:created>
  <dcterms:modified xsi:type="dcterms:W3CDTF">2020-06-04T08:07:23Z</dcterms:modified>
</cp:coreProperties>
</file>